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320" r:id="rId5"/>
    <p:sldId id="259" r:id="rId6"/>
    <p:sldId id="260" r:id="rId7"/>
    <p:sldId id="286" r:id="rId8"/>
    <p:sldId id="288" r:id="rId9"/>
    <p:sldId id="289" r:id="rId10"/>
    <p:sldId id="290" r:id="rId11"/>
    <p:sldId id="291" r:id="rId12"/>
    <p:sldId id="292" r:id="rId13"/>
    <p:sldId id="293" r:id="rId14"/>
    <p:sldId id="313" r:id="rId15"/>
    <p:sldId id="314" r:id="rId16"/>
    <p:sldId id="315" r:id="rId17"/>
    <p:sldId id="316" r:id="rId18"/>
    <p:sldId id="317" r:id="rId19"/>
    <p:sldId id="399" r:id="rId20"/>
    <p:sldId id="323" r:id="rId21"/>
    <p:sldId id="327" r:id="rId22"/>
    <p:sldId id="328" r:id="rId23"/>
    <p:sldId id="329" r:id="rId24"/>
    <p:sldId id="331" r:id="rId25"/>
    <p:sldId id="400" r:id="rId26"/>
    <p:sldId id="333" r:id="rId27"/>
    <p:sldId id="334" r:id="rId28"/>
    <p:sldId id="362" r:id="rId29"/>
    <p:sldId id="363" r:id="rId30"/>
    <p:sldId id="364" r:id="rId31"/>
    <p:sldId id="365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2" r:id="rId43"/>
    <p:sldId id="390" r:id="rId44"/>
    <p:sldId id="392" r:id="rId45"/>
    <p:sldId id="393" r:id="rId46"/>
    <p:sldId id="409" r:id="rId47"/>
    <p:sldId id="401" r:id="rId48"/>
    <p:sldId id="402" r:id="rId49"/>
    <p:sldId id="403" r:id="rId50"/>
    <p:sldId id="407" r:id="rId51"/>
    <p:sldId id="410" r:id="rId52"/>
    <p:sldId id="422" r:id="rId53"/>
    <p:sldId id="424" r:id="rId54"/>
    <p:sldId id="437" r:id="rId55"/>
    <p:sldId id="440" r:id="rId56"/>
    <p:sldId id="441" r:id="rId57"/>
    <p:sldId id="443" r:id="rId58"/>
    <p:sldId id="444" r:id="rId59"/>
    <p:sldId id="445" r:id="rId60"/>
    <p:sldId id="448" r:id="rId61"/>
    <p:sldId id="469" r:id="rId62"/>
    <p:sldId id="470" r:id="rId63"/>
    <p:sldId id="471" r:id="rId64"/>
    <p:sldId id="487" r:id="rId65"/>
    <p:sldId id="488" r:id="rId66"/>
    <p:sldId id="491" r:id="rId67"/>
    <p:sldId id="492" r:id="rId68"/>
    <p:sldId id="504" r:id="rId69"/>
    <p:sldId id="505" r:id="rId70"/>
    <p:sldId id="508" r:id="rId71"/>
    <p:sldId id="509" r:id="rId72"/>
    <p:sldId id="512" r:id="rId73"/>
    <p:sldId id="513" r:id="rId74"/>
    <p:sldId id="517" r:id="rId75"/>
    <p:sldId id="518" r:id="rId76"/>
    <p:sldId id="519" r:id="rId77"/>
    <p:sldId id="520" r:id="rId78"/>
    <p:sldId id="521" r:id="rId79"/>
    <p:sldId id="523" r:id="rId80"/>
    <p:sldId id="533" r:id="rId81"/>
    <p:sldId id="534" r:id="rId82"/>
    <p:sldId id="535" r:id="rId83"/>
    <p:sldId id="537" r:id="rId84"/>
    <p:sldId id="538" r:id="rId85"/>
    <p:sldId id="539" r:id="rId86"/>
    <p:sldId id="548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0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F92A0-A33A-9A4C-A2FC-966A557DAC8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24E2-E46D-B944-B6C1-601FD20A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2 cases are easy.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2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here Wed March 23.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2D6DC-A4E5-5942-95DB-169D2450EA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6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11/9/17/5/12 = same example</a:t>
            </a:r>
            <a:r>
              <a:rPr lang="en-US" baseline="0" dirty="0" smtClean="0"/>
              <a:t> as in the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2D6DC-A4E5-5942-95DB-169D2450EA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07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2D6DC-A4E5-5942-95DB-169D2450EA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59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2D6DC-A4E5-5942-95DB-169D2450EA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5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98229-C2B8-FB4D-BA6F-6C42FDF79E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2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98229-C2B8-FB4D-BA6F-6C42FDF79E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2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Start here 10/26/16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EA581-9851-2141-893A-AE26EA1B72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15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here 4/3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EA581-9851-2141-893A-AE26EA1B72F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03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set</a:t>
            </a:r>
            <a:r>
              <a:rPr lang="en-US" baseline="0" dirty="0" smtClean="0"/>
              <a:t> can be a hash set or a tree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EA581-9851-2141-893A-AE26EA1B72F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85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after spring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EA581-9851-2141-893A-AE26EA1B72F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8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2 cases are easy.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2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EA581-9851-2141-893A-AE26EA1B72F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95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here Mon 4/7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EA581-9851-2141-893A-AE26EA1B72F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9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out what this means for the next midterm</a:t>
            </a:r>
          </a:p>
          <a:p>
            <a:r>
              <a:rPr lang="en-US" dirty="0" smtClean="0"/>
              <a:t>Don’t</a:t>
            </a:r>
            <a:r>
              <a:rPr lang="en-US" baseline="0" dirty="0" smtClean="0"/>
              <a:t> ask someone and hope they got </a:t>
            </a:r>
            <a:r>
              <a:rPr lang="en-US" baseline="0" smtClean="0"/>
              <a:t>it right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EA581-9851-2141-893A-AE26EA1B72F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04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98229-C2B8-FB4D-BA6F-6C42FDF79E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2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Undirected: nodes are floors in the library,</a:t>
            </a:r>
            <a:r>
              <a:rPr lang="en-US" baseline="0" dirty="0" smtClean="0"/>
              <a:t> edges are stairways. Directed: edges are escalators.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9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arrow (relationship) is not represented by an object.</a:t>
            </a:r>
          </a:p>
          <a:p>
            <a:r>
              <a:rPr lang="en-US" dirty="0" smtClean="0"/>
              <a:t>Note </a:t>
            </a:r>
            <a:r>
              <a:rPr lang="en-US" dirty="0" err="1" smtClean="0"/>
              <a:t>preysOn</a:t>
            </a:r>
            <a:r>
              <a:rPr lang="en-US" dirty="0" smtClean="0"/>
              <a:t> type: Set, not an implementing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1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here 4/5/17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01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Clicker quiz opportunity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20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Wed April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837A3-1862-6D4F-95B4-EAC73C0EC3E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8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98229-C2B8-FB4D-BA6F-6C42FDF79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here March 14.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A6D65-E30F-E64D-82E1-F7035EFFA1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Accept </a:t>
            </a:r>
            <a:r>
              <a:rPr lang="en-US" dirty="0" smtClean="0">
                <a:sym typeface="Wingdings"/>
              </a:rPr>
              <a:t> A complete legal board.</a:t>
            </a:r>
          </a:p>
          <a:p>
            <a:r>
              <a:rPr lang="en-US" dirty="0" smtClean="0">
                <a:sym typeface="Wingdings"/>
              </a:rPr>
              <a:t>Abandon  An illegal</a:t>
            </a:r>
            <a:r>
              <a:rPr lang="en-US" baseline="0" dirty="0" smtClean="0">
                <a:sym typeface="Wingdings"/>
              </a:rPr>
              <a:t> board.</a:t>
            </a:r>
          </a:p>
          <a:p>
            <a:r>
              <a:rPr lang="en-US" baseline="0" dirty="0" smtClean="0">
                <a:sym typeface="Wingdings"/>
              </a:rPr>
              <a:t>Continue  A legal but incomplete board.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A6D65-E30F-E64D-82E1-F7035EFFA1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2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ACCEPT, ABANDON, &amp; CONTINUE look like static constants in class </a:t>
            </a:r>
            <a:r>
              <a:rPr lang="en-US" dirty="0" err="1" smtClean="0"/>
              <a:t>BoardEvaluation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A6D65-E30F-E64D-82E1-F7035EFFA1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5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ACCEPT, ABANDON, &amp; CONTINUE look like static constants in class </a:t>
            </a:r>
            <a:r>
              <a:rPr lang="en-US" smtClean="0"/>
              <a:t>BoardEvaluation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A6D65-E30F-E64D-82E1-F7035EFFA1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5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ACCEPT, ABANDON, &amp; CONTINUE look like static constants in class </a:t>
            </a:r>
            <a:r>
              <a:rPr lang="en-US" smtClean="0"/>
              <a:t>BoardEvaluation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A6D65-E30F-E64D-82E1-F7035EFFA1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5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98229-C2B8-FB4D-BA6F-6C42FDF79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9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7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6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81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7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6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0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9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8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CD7A3-B086-CE4B-8BD9-08ECB3EAC905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D61F0-49D9-004C-B306-6F4B63343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123B Spring 2017</a:t>
            </a:r>
            <a:br>
              <a:rPr lang="en-US" dirty="0" smtClean="0"/>
            </a:br>
            <a:r>
              <a:rPr lang="en-US" dirty="0" smtClean="0"/>
              <a:t>Midterm 1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4/10/2017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16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0662"/>
            <a:ext cx="8229600" cy="1143000"/>
          </a:xfrm>
        </p:spPr>
        <p:txBody>
          <a:bodyPr/>
          <a:lstStyle/>
          <a:p>
            <a:r>
              <a:rPr lang="en-US" dirty="0" smtClean="0"/>
              <a:t>Backtracking example: 8 queens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5039"/>
            <a:ext cx="8229600" cy="1117600"/>
          </a:xfrm>
        </p:spPr>
        <p:txBody>
          <a:bodyPr/>
          <a:lstStyle/>
          <a:p>
            <a:r>
              <a:rPr lang="en-US" dirty="0" smtClean="0"/>
              <a:t>Place 8 queens on a chess board so that no 2 queens lie in same row, column, or diagonal</a:t>
            </a:r>
            <a:endParaRPr lang="en-US" dirty="0"/>
          </a:p>
        </p:txBody>
      </p:sp>
      <p:pic>
        <p:nvPicPr>
          <p:cNvPr id="4" name="Picture 3" descr="chess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155553"/>
            <a:ext cx="4508500" cy="4527822"/>
          </a:xfrm>
          <a:prstGeom prst="rect">
            <a:avLst/>
          </a:prstGeom>
          <a:ln>
            <a:solidFill>
              <a:srgbClr val="800000"/>
            </a:solidFill>
          </a:ln>
        </p:spPr>
      </p:pic>
      <p:sp>
        <p:nvSpPr>
          <p:cNvPr id="9" name="Oval 8"/>
          <p:cNvSpPr/>
          <p:nvPr/>
        </p:nvSpPr>
        <p:spPr>
          <a:xfrm>
            <a:off x="2444750" y="5384800"/>
            <a:ext cx="419100" cy="419100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32350" y="5854700"/>
            <a:ext cx="419100" cy="419100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52750" y="4432300"/>
            <a:ext cx="419100" cy="419100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62450" y="4914900"/>
            <a:ext cx="419100" cy="419100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09950" y="3479800"/>
            <a:ext cx="419100" cy="419100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92550" y="2527300"/>
            <a:ext cx="419100" cy="419100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14950" y="3009900"/>
            <a:ext cx="419100" cy="419100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84850" y="3937000"/>
            <a:ext cx="419100" cy="419100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9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0662"/>
            <a:ext cx="8229600" cy="1143000"/>
          </a:xfrm>
        </p:spPr>
        <p:txBody>
          <a:bodyPr/>
          <a:lstStyle/>
          <a:p>
            <a:r>
              <a:rPr lang="en-US" dirty="0" smtClean="0"/>
              <a:t>Simplified example: 4 queens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5039"/>
            <a:ext cx="8229600" cy="1117600"/>
          </a:xfrm>
        </p:spPr>
        <p:txBody>
          <a:bodyPr/>
          <a:lstStyle/>
          <a:p>
            <a:r>
              <a:rPr lang="en-US" dirty="0" smtClean="0"/>
              <a:t>Place 4 queens on a chess board so that no 2 queens lie in same row, column, or diagonal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25700" y="2425700"/>
            <a:ext cx="3657600" cy="3613150"/>
            <a:chOff x="2425700" y="2425700"/>
            <a:chExt cx="3657600" cy="3613150"/>
          </a:xfrm>
        </p:grpSpPr>
        <p:sp>
          <p:nvSpPr>
            <p:cNvPr id="13" name="Oval 12"/>
            <p:cNvSpPr/>
            <p:nvPr/>
          </p:nvSpPr>
          <p:spPr>
            <a:xfrm>
              <a:off x="3587750" y="2654300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514850" y="5372100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416550" y="3568700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635250" y="4495800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425700" y="2425700"/>
              <a:ext cx="3657600" cy="3613150"/>
              <a:chOff x="990600" y="2482850"/>
              <a:chExt cx="3657600" cy="361315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9906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9050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8194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7338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906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050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8194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7338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906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9050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194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7338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906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9050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8194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7338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682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1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hard way (“Brute-force solution”)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8689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Compute every possible placement of 4 queens on a 4x4 board.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Evaluate each placement until a legal solution is found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888" y="2448004"/>
            <a:ext cx="165798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rgbClr val="965AFF"/>
                </a:solidFill>
              </a:rPr>
              <a:t>( )</a:t>
            </a:r>
            <a:endParaRPr lang="en-US" sz="13800" dirty="0">
              <a:solidFill>
                <a:srgbClr val="965A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2684" y="2963334"/>
            <a:ext cx="8086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965AFF"/>
                </a:solidFill>
              </a:rPr>
              <a:t>16</a:t>
            </a:r>
          </a:p>
          <a:p>
            <a:pPr algn="ctr"/>
            <a:r>
              <a:rPr lang="en-US" sz="4800" dirty="0">
                <a:solidFill>
                  <a:srgbClr val="965AFF"/>
                </a:solidFill>
              </a:rPr>
              <a:t>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5777" y="2640168"/>
            <a:ext cx="3621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965AFF"/>
                </a:solidFill>
              </a:rPr>
              <a:t>= 16! / 4! * (16-4)!</a:t>
            </a:r>
            <a:endParaRPr lang="en-US" sz="3600" b="1" dirty="0">
              <a:solidFill>
                <a:srgbClr val="965A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777" y="3586581"/>
            <a:ext cx="2965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965AFF"/>
                </a:solidFill>
              </a:rPr>
              <a:t>= 16! / 4! * 12!</a:t>
            </a:r>
            <a:endParaRPr lang="en-US" sz="3600" b="1" dirty="0">
              <a:solidFill>
                <a:srgbClr val="965A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5777" y="4532994"/>
            <a:ext cx="1454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965AFF"/>
                </a:solidFill>
              </a:rPr>
              <a:t>= 1820</a:t>
            </a:r>
            <a:endParaRPr lang="en-US" sz="3600" b="1" dirty="0">
              <a:solidFill>
                <a:srgbClr val="965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6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1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hard way (“Brute-force solution”)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8689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Compute every possible placement of 8 queens on an 8x8 board.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Evaluate each placement until a legal solution is found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0888" y="2448004"/>
            <a:ext cx="165798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rgbClr val="FF0000"/>
                </a:solidFill>
              </a:rPr>
              <a:t>( )</a:t>
            </a:r>
            <a:endParaRPr lang="en-US" sz="13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2684" y="2963334"/>
            <a:ext cx="8086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64</a:t>
            </a:r>
          </a:p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8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5777" y="2753056"/>
            <a:ext cx="3621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64! / 8! * (64-</a:t>
            </a:r>
            <a:r>
              <a:rPr lang="en-US" sz="3600" b="1" dirty="0">
                <a:solidFill>
                  <a:srgbClr val="FF0000"/>
                </a:solidFill>
              </a:rPr>
              <a:t>8</a:t>
            </a:r>
            <a:r>
              <a:rPr lang="en-US" sz="3600" b="1" dirty="0" smtClean="0">
                <a:solidFill>
                  <a:srgbClr val="FF0000"/>
                </a:solidFill>
              </a:rPr>
              <a:t>)!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777" y="3491257"/>
            <a:ext cx="309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64! / 8! * 56 !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5777" y="4229458"/>
            <a:ext cx="2678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3.9 x 10^16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5777" y="4967660"/>
            <a:ext cx="317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39 quadrillion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15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80"/>
          <p:cNvSpPr txBox="1"/>
          <p:nvPr/>
        </p:nvSpPr>
        <p:spPr>
          <a:xfrm>
            <a:off x="4292064" y="6108458"/>
            <a:ext cx="4076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,             ,               …</a:t>
            </a: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 needs to: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Classify </a:t>
            </a:r>
            <a:r>
              <a:rPr lang="en-US" dirty="0" smtClean="0"/>
              <a:t>boards: </a:t>
            </a:r>
            <a:r>
              <a:rPr lang="en-US" dirty="0" smtClean="0"/>
              <a:t>3 possible results</a:t>
            </a:r>
          </a:p>
          <a:p>
            <a:pPr marL="457200" lvl="1" indent="0">
              <a:buNone/>
            </a:pPr>
            <a:r>
              <a:rPr lang="en-US" dirty="0" smtClean="0"/>
              <a:t>   Accept               Abandon                 Continue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Generate all possible next moves from a partial solution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66800" y="2777674"/>
            <a:ext cx="1270000" cy="1257300"/>
            <a:chOff x="2425700" y="2425700"/>
            <a:chExt cx="3657600" cy="3613150"/>
          </a:xfrm>
        </p:grpSpPr>
        <p:sp>
          <p:nvSpPr>
            <p:cNvPr id="5" name="Oval 4"/>
            <p:cNvSpPr/>
            <p:nvPr/>
          </p:nvSpPr>
          <p:spPr>
            <a:xfrm>
              <a:off x="3587750" y="2654300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514850" y="5372100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416550" y="3568700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35250" y="4495800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425700" y="2425700"/>
              <a:ext cx="3657600" cy="3613150"/>
              <a:chOff x="990600" y="2482850"/>
              <a:chExt cx="3657600" cy="361315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9906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9050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8194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338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906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050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8194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7338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906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9050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8194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7338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9906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9050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8194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7338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3443199" y="2796033"/>
            <a:ext cx="1270000" cy="1257300"/>
            <a:chOff x="2425700" y="2425700"/>
            <a:chExt cx="3657600" cy="3613150"/>
          </a:xfrm>
        </p:grpSpPr>
        <p:sp>
          <p:nvSpPr>
            <p:cNvPr id="49" name="Oval 48"/>
            <p:cNvSpPr/>
            <p:nvPr/>
          </p:nvSpPr>
          <p:spPr>
            <a:xfrm>
              <a:off x="3587750" y="2654300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2425700" y="2425700"/>
              <a:ext cx="3657600" cy="3613150"/>
              <a:chOff x="990600" y="2482850"/>
              <a:chExt cx="3657600" cy="361315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9906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9050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8194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7338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9906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9050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8194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7338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906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9050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8194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7338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9906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9050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8194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7338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0" name="Oval 69"/>
          <p:cNvSpPr/>
          <p:nvPr/>
        </p:nvSpPr>
        <p:spPr>
          <a:xfrm>
            <a:off x="3519399" y="2883313"/>
            <a:ext cx="145521" cy="1458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6148299" y="2776570"/>
            <a:ext cx="1270000" cy="1257300"/>
            <a:chOff x="2425700" y="2425700"/>
            <a:chExt cx="3657600" cy="3613150"/>
          </a:xfrm>
        </p:grpSpPr>
        <p:sp>
          <p:nvSpPr>
            <p:cNvPr id="73" name="Oval 72"/>
            <p:cNvSpPr/>
            <p:nvPr/>
          </p:nvSpPr>
          <p:spPr>
            <a:xfrm>
              <a:off x="4502151" y="3566712"/>
              <a:ext cx="419100" cy="419100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2425700" y="2425700"/>
              <a:ext cx="3657600" cy="3613150"/>
              <a:chOff x="990600" y="2482850"/>
              <a:chExt cx="3657600" cy="361315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906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9050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8194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733800" y="24828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906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9050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8194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733800" y="338455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9906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9050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194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733800" y="42926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9906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050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8194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3733800" y="5194300"/>
                <a:ext cx="914400" cy="901700"/>
              </a:xfrm>
              <a:prstGeom prst="rect">
                <a:avLst/>
              </a:prstGeom>
              <a:noFill/>
              <a:ln w="3810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1" name="Oval 90"/>
          <p:cNvSpPr/>
          <p:nvPr/>
        </p:nvSpPr>
        <p:spPr>
          <a:xfrm>
            <a:off x="6224499" y="2863850"/>
            <a:ext cx="145521" cy="1458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2105290" y="5766292"/>
            <a:ext cx="513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</a:t>
            </a:r>
            <a:endParaRPr lang="en-US" sz="2400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345811" y="5367370"/>
            <a:ext cx="1270000" cy="1257300"/>
            <a:chOff x="345811" y="5367370"/>
            <a:chExt cx="1270000" cy="1257300"/>
          </a:xfrm>
        </p:grpSpPr>
        <p:grpSp>
          <p:nvGrpSpPr>
            <p:cNvPr id="92" name="Group 91"/>
            <p:cNvGrpSpPr/>
            <p:nvPr/>
          </p:nvGrpSpPr>
          <p:grpSpPr>
            <a:xfrm>
              <a:off x="345811" y="5367370"/>
              <a:ext cx="1270000" cy="1257300"/>
              <a:chOff x="2425700" y="2425700"/>
              <a:chExt cx="3657600" cy="361315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4502151" y="3566712"/>
                <a:ext cx="419100" cy="419100"/>
              </a:xfrm>
              <a:prstGeom prst="ellipse">
                <a:avLst/>
              </a:prstGeom>
              <a:solidFill>
                <a:srgbClr val="FFFF00"/>
              </a:solidFill>
              <a:ln w="285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2425700" y="2425700"/>
                <a:ext cx="3657600" cy="3613150"/>
                <a:chOff x="990600" y="2482850"/>
                <a:chExt cx="3657600" cy="3613150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9906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9050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8194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338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9906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19050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8194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7338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9906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9050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8194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338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9906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9050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8194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7338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" name="Oval 111"/>
            <p:cNvSpPr/>
            <p:nvPr/>
          </p:nvSpPr>
          <p:spPr>
            <a:xfrm>
              <a:off x="431801" y="5446918"/>
              <a:ext cx="145521" cy="145838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029920" y="5366266"/>
            <a:ext cx="1270000" cy="1257300"/>
            <a:chOff x="345811" y="5367370"/>
            <a:chExt cx="1270000" cy="1257300"/>
          </a:xfrm>
        </p:grpSpPr>
        <p:grpSp>
          <p:nvGrpSpPr>
            <p:cNvPr id="115" name="Group 114"/>
            <p:cNvGrpSpPr/>
            <p:nvPr/>
          </p:nvGrpSpPr>
          <p:grpSpPr>
            <a:xfrm>
              <a:off x="345811" y="5367370"/>
              <a:ext cx="1270000" cy="1257300"/>
              <a:chOff x="2425700" y="2425700"/>
              <a:chExt cx="3657600" cy="361315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4502151" y="3566712"/>
                <a:ext cx="419100" cy="419100"/>
              </a:xfrm>
              <a:prstGeom prst="ellipse">
                <a:avLst/>
              </a:prstGeom>
              <a:solidFill>
                <a:srgbClr val="FFFF00"/>
              </a:solidFill>
              <a:ln w="285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2425700" y="2425700"/>
                <a:ext cx="3657600" cy="3613150"/>
                <a:chOff x="990600" y="2482850"/>
                <a:chExt cx="3657600" cy="3613150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9906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9050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28194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7338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9906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9050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28194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37338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9906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19050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28194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37338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9906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19050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28194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7338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6" name="Oval 115"/>
            <p:cNvSpPr/>
            <p:nvPr/>
          </p:nvSpPr>
          <p:spPr>
            <a:xfrm>
              <a:off x="431801" y="5446918"/>
              <a:ext cx="145521" cy="145838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Oval 134"/>
          <p:cNvSpPr/>
          <p:nvPr/>
        </p:nvSpPr>
        <p:spPr>
          <a:xfrm>
            <a:off x="4068410" y="5776014"/>
            <a:ext cx="145521" cy="1458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/>
          <p:cNvGrpSpPr/>
          <p:nvPr/>
        </p:nvGrpSpPr>
        <p:grpSpPr>
          <a:xfrm>
            <a:off x="4604720" y="5365162"/>
            <a:ext cx="1270000" cy="1257300"/>
            <a:chOff x="345811" y="5367370"/>
            <a:chExt cx="1270000" cy="1257300"/>
          </a:xfrm>
        </p:grpSpPr>
        <p:grpSp>
          <p:nvGrpSpPr>
            <p:cNvPr id="138" name="Group 137"/>
            <p:cNvGrpSpPr/>
            <p:nvPr/>
          </p:nvGrpSpPr>
          <p:grpSpPr>
            <a:xfrm>
              <a:off x="345811" y="5367370"/>
              <a:ext cx="1270000" cy="1257300"/>
              <a:chOff x="2425700" y="2425700"/>
              <a:chExt cx="3657600" cy="3613150"/>
            </a:xfrm>
          </p:grpSpPr>
          <p:sp>
            <p:nvSpPr>
              <p:cNvPr id="140" name="Oval 139"/>
              <p:cNvSpPr/>
              <p:nvPr/>
            </p:nvSpPr>
            <p:spPr>
              <a:xfrm>
                <a:off x="4502151" y="3566712"/>
                <a:ext cx="419100" cy="419100"/>
              </a:xfrm>
              <a:prstGeom prst="ellipse">
                <a:avLst/>
              </a:prstGeom>
              <a:solidFill>
                <a:srgbClr val="FFFF00"/>
              </a:solidFill>
              <a:ln w="285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/>
              <p:cNvGrpSpPr/>
              <p:nvPr/>
            </p:nvGrpSpPr>
            <p:grpSpPr>
              <a:xfrm>
                <a:off x="2425700" y="2425700"/>
                <a:ext cx="3657600" cy="3613150"/>
                <a:chOff x="990600" y="2482850"/>
                <a:chExt cx="3657600" cy="361315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9906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19050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28194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3733800" y="24828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9906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9050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28194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3733800" y="338455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9906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9050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28194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3733800" y="42926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9906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19050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8194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733800" y="5194300"/>
                  <a:ext cx="914400" cy="901700"/>
                </a:xfrm>
                <a:prstGeom prst="rect">
                  <a:avLst/>
                </a:prstGeom>
                <a:noFill/>
                <a:ln w="38100" cmpd="sng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9" name="Oval 138"/>
            <p:cNvSpPr/>
            <p:nvPr/>
          </p:nvSpPr>
          <p:spPr>
            <a:xfrm>
              <a:off x="431801" y="5446918"/>
              <a:ext cx="145521" cy="145838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/>
          <p:cNvSpPr/>
          <p:nvPr/>
        </p:nvSpPr>
        <p:spPr>
          <a:xfrm>
            <a:off x="4690710" y="6079710"/>
            <a:ext cx="145521" cy="145838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/>
          <p:cNvGrpSpPr/>
          <p:nvPr/>
        </p:nvGrpSpPr>
        <p:grpSpPr>
          <a:xfrm>
            <a:off x="6216209" y="5393910"/>
            <a:ext cx="1270000" cy="1257300"/>
            <a:chOff x="6127309" y="5393910"/>
            <a:chExt cx="1270000" cy="1257300"/>
          </a:xfrm>
        </p:grpSpPr>
        <p:grpSp>
          <p:nvGrpSpPr>
            <p:cNvPr id="159" name="Group 158"/>
            <p:cNvGrpSpPr/>
            <p:nvPr/>
          </p:nvGrpSpPr>
          <p:grpSpPr>
            <a:xfrm>
              <a:off x="6127309" y="5393910"/>
              <a:ext cx="1270000" cy="1257300"/>
              <a:chOff x="345811" y="5367370"/>
              <a:chExt cx="1270000" cy="125730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345811" y="5367370"/>
                <a:ext cx="1270000" cy="1257300"/>
                <a:chOff x="2425700" y="2425700"/>
                <a:chExt cx="3657600" cy="3613150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4502151" y="3566712"/>
                  <a:ext cx="419100" cy="419100"/>
                </a:xfrm>
                <a:prstGeom prst="ellipse">
                  <a:avLst/>
                </a:prstGeom>
                <a:solidFill>
                  <a:srgbClr val="FFFF00"/>
                </a:solidFill>
                <a:ln w="28575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3" name="Group 162"/>
                <p:cNvGrpSpPr/>
                <p:nvPr/>
              </p:nvGrpSpPr>
              <p:grpSpPr>
                <a:xfrm>
                  <a:off x="2425700" y="2425700"/>
                  <a:ext cx="3657600" cy="3613150"/>
                  <a:chOff x="990600" y="2482850"/>
                  <a:chExt cx="3657600" cy="3613150"/>
                </a:xfrm>
              </p:grpSpPr>
              <p:sp>
                <p:nvSpPr>
                  <p:cNvPr id="164" name="Rectangle 163"/>
                  <p:cNvSpPr/>
                  <p:nvPr/>
                </p:nvSpPr>
                <p:spPr>
                  <a:xfrm>
                    <a:off x="990600" y="248285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1905000" y="248285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2819400" y="248285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3733800" y="248285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990600" y="338455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905000" y="338455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>
                  <a:xfrm>
                    <a:off x="2819400" y="338455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3733800" y="338455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>
                    <a:off x="990600" y="429260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Rectangle 172"/>
                  <p:cNvSpPr/>
                  <p:nvPr/>
                </p:nvSpPr>
                <p:spPr>
                  <a:xfrm>
                    <a:off x="1905000" y="429260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Rectangle 173"/>
                  <p:cNvSpPr/>
                  <p:nvPr/>
                </p:nvSpPr>
                <p:spPr>
                  <a:xfrm>
                    <a:off x="2819400" y="429260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Rectangle 174"/>
                  <p:cNvSpPr/>
                  <p:nvPr/>
                </p:nvSpPr>
                <p:spPr>
                  <a:xfrm>
                    <a:off x="3733800" y="429260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Rectangle 175"/>
                  <p:cNvSpPr/>
                  <p:nvPr/>
                </p:nvSpPr>
                <p:spPr>
                  <a:xfrm>
                    <a:off x="990600" y="519430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905000" y="519430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2819400" y="519430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3733800" y="5194300"/>
                    <a:ext cx="914400" cy="9017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1" name="Oval 160"/>
              <p:cNvSpPr/>
              <p:nvPr/>
            </p:nvSpPr>
            <p:spPr>
              <a:xfrm>
                <a:off x="431801" y="5446918"/>
                <a:ext cx="145521" cy="145838"/>
              </a:xfrm>
              <a:prstGeom prst="ellipse">
                <a:avLst/>
              </a:prstGeom>
              <a:solidFill>
                <a:srgbClr val="FFFF00"/>
              </a:solidFill>
              <a:ln w="285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0" name="Oval 179"/>
            <p:cNvSpPr/>
            <p:nvPr/>
          </p:nvSpPr>
          <p:spPr>
            <a:xfrm>
              <a:off x="6530799" y="6108458"/>
              <a:ext cx="145521" cy="145838"/>
            </a:xfrm>
            <a:prstGeom prst="ellipse">
              <a:avLst/>
            </a:prstGeom>
            <a:solidFill>
              <a:srgbClr val="FF0000"/>
            </a:solidFill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69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4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Backtracking: </a:t>
            </a:r>
            <a:r>
              <a:rPr lang="en-US" sz="3600" dirty="0" err="1" smtClean="0"/>
              <a:t>pseudocode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296958"/>
            <a:ext cx="8460480" cy="5262979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public void solve() {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	board 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 create empty board</a:t>
            </a:r>
          </a:p>
          <a:p>
            <a:r>
              <a:rPr lang="en-US" sz="2400" dirty="0">
                <a:solidFill>
                  <a:srgbClr val="0000FF"/>
                </a:solidFill>
                <a:sym typeface="Wingdings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sym typeface="Wingdings"/>
              </a:rPr>
              <a:t>solveRecurse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(board)</a:t>
            </a:r>
          </a:p>
          <a:p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}</a:t>
            </a:r>
          </a:p>
          <a:p>
            <a:endParaRPr lang="en-US" sz="2400" dirty="0">
              <a:solidFill>
                <a:srgbClr val="0000FF"/>
              </a:solidFill>
              <a:sym typeface="Wingdings"/>
            </a:endParaRPr>
          </a:p>
          <a:p>
            <a:endParaRPr lang="en-US" sz="2400" dirty="0" smtClean="0">
              <a:solidFill>
                <a:srgbClr val="0000FF"/>
              </a:solidFill>
              <a:sym typeface="Wingdings"/>
            </a:endParaRPr>
          </a:p>
          <a:p>
            <a:r>
              <a:rPr lang="en-US" sz="2400" dirty="0">
                <a:solidFill>
                  <a:srgbClr val="0000FF"/>
                </a:solidFill>
                <a:sym typeface="Wingdings"/>
              </a:rPr>
              <a:t>p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rivate void </a:t>
            </a:r>
            <a:r>
              <a:rPr lang="en-US" sz="2400" dirty="0" err="1" smtClean="0">
                <a:solidFill>
                  <a:srgbClr val="0000FF"/>
                </a:solidFill>
                <a:sym typeface="Wingdings"/>
              </a:rPr>
              <a:t>solveRecurse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(board) {</a:t>
            </a:r>
          </a:p>
          <a:p>
            <a:r>
              <a:rPr lang="en-US" sz="2400" dirty="0">
                <a:solidFill>
                  <a:srgbClr val="0000FF"/>
                </a:solidFill>
                <a:sym typeface="Wingdings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evaluate board:</a:t>
            </a:r>
          </a:p>
          <a:p>
            <a:r>
              <a:rPr lang="en-US" sz="2400" dirty="0">
                <a:solidFill>
                  <a:srgbClr val="0000FF"/>
                </a:solidFill>
                <a:sym typeface="Wingdings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	ACCEPT  add board to collection of solutions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		REJECT 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 return</a:t>
            </a:r>
          </a:p>
          <a:p>
            <a:r>
              <a:rPr lang="en-US" sz="2400" dirty="0">
                <a:solidFill>
                  <a:srgbClr val="0000FF"/>
                </a:solidFill>
                <a:sym typeface="Wingdings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	CONTINUE  </a:t>
            </a:r>
          </a:p>
          <a:p>
            <a:r>
              <a:rPr lang="en-US" sz="2400" dirty="0">
                <a:solidFill>
                  <a:srgbClr val="0000FF"/>
                </a:solidFill>
                <a:sym typeface="Wingdings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		generate every next move as a list of boards;</a:t>
            </a:r>
          </a:p>
          <a:p>
            <a:r>
              <a:rPr lang="en-US" sz="2400" dirty="0">
                <a:solidFill>
                  <a:srgbClr val="0000FF"/>
                </a:solidFill>
                <a:sym typeface="Wingdings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		for each board b in that list, </a:t>
            </a:r>
            <a:r>
              <a:rPr lang="en-US" sz="2400" dirty="0" err="1" smtClean="0">
                <a:solidFill>
                  <a:srgbClr val="0000FF"/>
                </a:solidFill>
                <a:sym typeface="Wingdings"/>
              </a:rPr>
              <a:t>solveRecurse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(b)</a:t>
            </a:r>
          </a:p>
          <a:p>
            <a:r>
              <a:rPr lang="en-US" sz="2400" dirty="0">
                <a:solidFill>
                  <a:srgbClr val="0000FF"/>
                </a:solidFill>
                <a:sym typeface="Wingdings"/>
              </a:rPr>
              <a:t>}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78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4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Backtracking: real code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80368" y="2580405"/>
            <a:ext cx="8460480" cy="409342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private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void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solveRecurse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(Board board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eval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board.evaluate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	if 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eval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==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BoardEvaluation.ACCEPT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		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solutions.add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(board);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	else if 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eval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==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BoardEvaluation.ABANDON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		return;</a:t>
            </a:r>
          </a:p>
          <a:p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da-DK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else</a:t>
            </a:r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if 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eval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==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BoardEvaluation.CONTINUE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</a:t>
            </a:r>
            <a:r>
              <a:rPr lang="da-DK" sz="2000" dirty="0" smtClean="0">
                <a:solidFill>
                  <a:srgbClr val="0000FF"/>
                </a:solidFill>
                <a:latin typeface="Courier"/>
                <a:cs typeface="Courier"/>
              </a:rPr>
              <a:t>{</a:t>
            </a:r>
          </a:p>
          <a:p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			</a:t>
            </a:r>
            <a:r>
              <a:rPr lang="da-DK" sz="2000" dirty="0" err="1">
                <a:solidFill>
                  <a:srgbClr val="0000FF"/>
                </a:solidFill>
                <a:latin typeface="Courier"/>
                <a:cs typeface="Courier"/>
              </a:rPr>
              <a:t>ArrayList</a:t>
            </a:r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&lt;Board&gt; </a:t>
            </a:r>
            <a:r>
              <a:rPr lang="da-DK" sz="2000" dirty="0" err="1">
                <a:solidFill>
                  <a:srgbClr val="0000FF"/>
                </a:solidFill>
                <a:latin typeface="Courier"/>
                <a:cs typeface="Courier"/>
              </a:rPr>
              <a:t>nextBoards</a:t>
            </a:r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da-DK" sz="2000" dirty="0" smtClean="0">
                <a:solidFill>
                  <a:srgbClr val="0000FF"/>
                </a:solidFill>
                <a:latin typeface="Courier"/>
                <a:cs typeface="Courier"/>
              </a:rPr>
              <a:t> 		</a:t>
            </a:r>
          </a:p>
          <a:p>
            <a:r>
              <a:rPr lang="da-DK" sz="2000" dirty="0" smtClean="0">
                <a:solidFill>
                  <a:srgbClr val="0000FF"/>
                </a:solidFill>
                <a:latin typeface="Courier"/>
                <a:cs typeface="Courier"/>
              </a:rPr>
              <a:t>              </a:t>
            </a:r>
            <a:r>
              <a:rPr lang="da-DK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board.generateAllNextBoards</a:t>
            </a:r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();</a:t>
            </a:r>
          </a:p>
          <a:p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			for (Board </a:t>
            </a:r>
            <a:r>
              <a:rPr lang="da-DK" sz="2000" dirty="0" err="1">
                <a:solidFill>
                  <a:srgbClr val="0000FF"/>
                </a:solidFill>
                <a:latin typeface="Courier"/>
                <a:cs typeface="Courier"/>
              </a:rPr>
              <a:t>nextBoard</a:t>
            </a:r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: </a:t>
            </a:r>
            <a:r>
              <a:rPr lang="da-DK" sz="2000" dirty="0" err="1">
                <a:solidFill>
                  <a:srgbClr val="0000FF"/>
                </a:solidFill>
                <a:latin typeface="Courier"/>
                <a:cs typeface="Courier"/>
              </a:rPr>
              <a:t>nextBoards</a:t>
            </a:r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				</a:t>
            </a:r>
            <a:r>
              <a:rPr lang="da-DK" sz="2000" dirty="0" err="1">
                <a:solidFill>
                  <a:srgbClr val="0000FF"/>
                </a:solidFill>
                <a:latin typeface="Courier"/>
                <a:cs typeface="Courier"/>
              </a:rPr>
              <a:t>solveRecurse</a:t>
            </a:r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da-DK" sz="2000" dirty="0" err="1">
                <a:solidFill>
                  <a:srgbClr val="0000FF"/>
                </a:solidFill>
                <a:latin typeface="Courier"/>
                <a:cs typeface="Courier"/>
              </a:rPr>
              <a:t>nextBoard</a:t>
            </a:r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		}	</a:t>
            </a:r>
          </a:p>
          <a:p>
            <a:r>
              <a:rPr lang="da-DK" sz="2000" dirty="0">
                <a:solidFill>
                  <a:srgbClr val="0000FF"/>
                </a:solidFill>
                <a:latin typeface="Courier"/>
                <a:cs typeface="Courier"/>
              </a:rPr>
              <a:t>	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368" y="770068"/>
            <a:ext cx="8460480" cy="163121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public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HashSet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&lt;Board&gt; solve(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)  {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	Board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emptyBoard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= new Board(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nCellsPerSide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solveRecurse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emptyBoard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	return solutions;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0057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-2792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You might implement the constants like this: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/>
          <a:lstStyle/>
          <a:p>
            <a:r>
              <a:rPr lang="en-US" dirty="0" smtClean="0"/>
              <a:t>Better than using literal 0, 1, &amp; 2</a:t>
            </a:r>
          </a:p>
          <a:p>
            <a:pPr lvl="1"/>
            <a:r>
              <a:rPr lang="en-US" dirty="0" smtClean="0"/>
              <a:t>Compiler checks your spelling.</a:t>
            </a:r>
          </a:p>
          <a:p>
            <a:r>
              <a:rPr lang="en-US" dirty="0" smtClean="0"/>
              <a:t>But not great</a:t>
            </a:r>
          </a:p>
          <a:p>
            <a:pPr lvl="1"/>
            <a:r>
              <a:rPr lang="en-US" dirty="0" smtClean="0"/>
              <a:t>Any erroneous </a:t>
            </a:r>
            <a:r>
              <a:rPr lang="en-US" smtClean="0"/>
              <a:t>int </a:t>
            </a:r>
            <a:r>
              <a:rPr lang="en-US" dirty="0" smtClean="0"/>
              <a:t>will be accepted by the compiler and hence become your problem at run time.</a:t>
            </a:r>
          </a:p>
          <a:p>
            <a:r>
              <a:rPr lang="en-US" dirty="0" smtClean="0"/>
              <a:t>So use an </a:t>
            </a:r>
            <a:r>
              <a:rPr lang="en-US" dirty="0" err="1" smtClean="0"/>
              <a:t>enum</a:t>
            </a:r>
            <a:r>
              <a:rPr lang="en-US" dirty="0" smtClean="0"/>
              <a:t> instead</a:t>
            </a:r>
          </a:p>
          <a:p>
            <a:pPr lvl="1"/>
            <a:r>
              <a:rPr lang="en-US" dirty="0" smtClean="0"/>
              <a:t>A class with a lot of restrictions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368" y="634968"/>
            <a:ext cx="8460480" cy="163121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class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BoardEvaluation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final static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ACCEPT      = 0;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final static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ABANDON     = 1;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final static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CONTINUE    = 2;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63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-2792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You might implement the constants like this: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Automatic creation of 3 instances of </a:t>
            </a:r>
            <a:r>
              <a:rPr lang="en-US" dirty="0" err="1" smtClean="0"/>
              <a:t>BoardEvaluation</a:t>
            </a:r>
            <a:r>
              <a:rPr lang="en-US" dirty="0" smtClean="0"/>
              <a:t>. Their names are ACCEPT, ABANDON, and CONTINUE</a:t>
            </a:r>
          </a:p>
          <a:p>
            <a:r>
              <a:rPr lang="en-US" dirty="0" smtClean="0"/>
              <a:t>You refer to them as </a:t>
            </a:r>
            <a:r>
              <a:rPr lang="en-US" dirty="0" err="1" smtClean="0"/>
              <a:t>BoardEvaluation.ACCEPT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Benefit: Compiler finds errors at compile time</a:t>
            </a:r>
          </a:p>
          <a:p>
            <a:pPr lvl="1"/>
            <a:r>
              <a:rPr lang="en-US" dirty="0" smtClean="0"/>
              <a:t>Fix at compile time is always better than at run time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368" y="634968"/>
            <a:ext cx="8460480" cy="101566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e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num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BoardEvaluation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{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ACCEPT, ABANDON</a:t>
            </a:r>
            <a:r>
              <a:rPr lang="en-US" sz="2000" smtClean="0">
                <a:solidFill>
                  <a:srgbClr val="0000FF"/>
                </a:solidFill>
                <a:latin typeface="Courier"/>
                <a:cs typeface="Courier"/>
              </a:rPr>
              <a:t>, CONTINUE;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432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109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CS 46B: Data Structures</a:t>
            </a:r>
            <a:br>
              <a:rPr lang="en-US" dirty="0" smtClean="0"/>
            </a:br>
            <a:r>
              <a:rPr lang="en-US" dirty="0" smtClean="0"/>
              <a:t>Sorting and Searching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449" y="3603984"/>
            <a:ext cx="6400800" cy="1752600"/>
          </a:xfrm>
        </p:spPr>
        <p:txBody>
          <a:bodyPr/>
          <a:lstStyle/>
          <a:p>
            <a:r>
              <a:rPr lang="en-US" dirty="0" smtClean="0"/>
              <a:t>Professor Phil Heller</a:t>
            </a:r>
            <a:endParaRPr lang="en-US" dirty="0"/>
          </a:p>
        </p:txBody>
      </p:sp>
      <p:pic>
        <p:nvPicPr>
          <p:cNvPr id="9" name="Picture 8" descr="Fig2_Representatives_with_callout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7" y="4833871"/>
            <a:ext cx="3924590" cy="16098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 descr="oceansp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94" y="237960"/>
            <a:ext cx="2650651" cy="185562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 descr="naturalnautilu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01" y="-123368"/>
            <a:ext cx="1978679" cy="25407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 descr="fibonacci-stor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47" y="175383"/>
            <a:ext cx="3103767" cy="196097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MergeSort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6" y="4458291"/>
            <a:ext cx="3923685" cy="2284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785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529" y="993331"/>
            <a:ext cx="8411883" cy="5632310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(head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return;				  // empty</a:t>
            </a:r>
          </a:p>
          <a:p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 if (head == tail)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head = null;      // size = 1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tail = null;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else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head.getData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 == data)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. . .             // delete at head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else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. . .             // delete after head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4885765" y="5827050"/>
            <a:ext cx="3600823" cy="358588"/>
          </a:xfrm>
          <a:prstGeom prst="round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05301" y="6140814"/>
            <a:ext cx="3474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“general” or “vanilla” case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63461" y="1810870"/>
            <a:ext cx="113254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93343" y="2916518"/>
            <a:ext cx="164054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93343" y="4709451"/>
            <a:ext cx="277607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0" y="64994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33883" y="1395371"/>
            <a:ext cx="2037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“special” cases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“corner” cases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stCxn id="5" idx="3"/>
          </p:cNvCxnSpPr>
          <p:nvPr/>
        </p:nvCxnSpPr>
        <p:spPr>
          <a:xfrm flipV="1">
            <a:off x="6096001" y="1810870"/>
            <a:ext cx="463177" cy="179294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782235" y="2226368"/>
            <a:ext cx="1150471" cy="69015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634941" y="2226369"/>
            <a:ext cx="0" cy="248308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64113" y="134901"/>
            <a:ext cx="5186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There are bugs in this slide</a:t>
            </a:r>
            <a:endParaRPr lang="en-US" sz="3600" dirty="0"/>
          </a:p>
        </p:txBody>
      </p:sp>
      <p:sp>
        <p:nvSpPr>
          <p:cNvPr id="13" name="4-Point Star 12"/>
          <p:cNvSpPr/>
          <p:nvPr/>
        </p:nvSpPr>
        <p:spPr>
          <a:xfrm>
            <a:off x="4273183" y="2336799"/>
            <a:ext cx="732118" cy="639483"/>
          </a:xfrm>
          <a:prstGeom prst="star4">
            <a:avLst/>
          </a:prstGeom>
          <a:solidFill>
            <a:srgbClr val="FFFF00"/>
          </a:solidFill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4-Point Star 16"/>
          <p:cNvSpPr/>
          <p:nvPr/>
        </p:nvSpPr>
        <p:spPr>
          <a:xfrm>
            <a:off x="5207007" y="4234328"/>
            <a:ext cx="732118" cy="639483"/>
          </a:xfrm>
          <a:prstGeom prst="star4">
            <a:avLst/>
          </a:prstGeom>
          <a:solidFill>
            <a:srgbClr val="FFFF00"/>
          </a:solidFill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1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Arrays of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done very often in real life</a:t>
            </a:r>
          </a:p>
          <a:p>
            <a:r>
              <a:rPr lang="en-US" dirty="0" smtClean="0"/>
              <a:t>But a great way to think about tasks that are often done in programming projects</a:t>
            </a:r>
          </a:p>
          <a:p>
            <a:r>
              <a:rPr lang="en-US" dirty="0" smtClean="0"/>
              <a:t>Also a simple way to approach analysis of algorithm performance time (“complexity”), which is important 3 ways</a:t>
            </a:r>
          </a:p>
          <a:p>
            <a:pPr lvl="1"/>
            <a:r>
              <a:rPr lang="en-US" dirty="0" smtClean="0"/>
              <a:t>Programming excellence</a:t>
            </a:r>
          </a:p>
          <a:p>
            <a:pPr lvl="1"/>
            <a:r>
              <a:rPr lang="en-US" dirty="0" smtClean="0"/>
              <a:t>Job interviews</a:t>
            </a:r>
          </a:p>
          <a:p>
            <a:pPr lvl="1"/>
            <a:r>
              <a:rPr lang="en-US" dirty="0" smtClean="0"/>
              <a:t>Preparation for CS 146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83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Sorting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1203" y="1207132"/>
            <a:ext cx="8992797" cy="4525963"/>
          </a:xfrm>
        </p:spPr>
        <p:txBody>
          <a:bodyPr>
            <a:noAutofit/>
          </a:bodyPr>
          <a:lstStyle/>
          <a:p>
            <a:r>
              <a:rPr lang="en-US" sz="4000" dirty="0" smtClean="0"/>
              <a:t>The easy / obvious algorithms are slow</a:t>
            </a:r>
          </a:p>
          <a:p>
            <a:pPr lvl="1"/>
            <a:r>
              <a:rPr lang="en-US" sz="3600" dirty="0" smtClean="0"/>
              <a:t>Selection Sort: many visits, few moves</a:t>
            </a:r>
          </a:p>
          <a:p>
            <a:pPr lvl="1"/>
            <a:r>
              <a:rPr lang="en-US" sz="3600" dirty="0" smtClean="0"/>
              <a:t>Insertion Sort: many moves, few visits</a:t>
            </a:r>
          </a:p>
          <a:p>
            <a:r>
              <a:rPr lang="en-US" sz="4000" dirty="0" smtClean="0"/>
              <a:t>The smart algorithms are fast and recursive</a:t>
            </a:r>
          </a:p>
          <a:p>
            <a:pPr lvl="1"/>
            <a:r>
              <a:rPr lang="en-US" sz="3600" dirty="0" smtClean="0"/>
              <a:t>Merge Sort</a:t>
            </a:r>
          </a:p>
          <a:p>
            <a:pPr lvl="1"/>
            <a:r>
              <a:rPr lang="en-US" sz="3600" dirty="0" smtClean="0"/>
              <a:t>Quick Sort (in the book, we won</a:t>
            </a:r>
            <a:r>
              <a:rPr lang="fr-FR" sz="3600" dirty="0" smtClean="0"/>
              <a:t>’</a:t>
            </a:r>
            <a:r>
              <a:rPr lang="en-US" sz="3600" dirty="0" smtClean="0"/>
              <a:t>t study it)</a:t>
            </a:r>
          </a:p>
          <a:p>
            <a:pPr lvl="1"/>
            <a:endParaRPr lang="en-US" sz="3600" dirty="0"/>
          </a:p>
        </p:txBody>
      </p:sp>
      <p:sp>
        <p:nvSpPr>
          <p:cNvPr id="2" name="4-Point Star 1"/>
          <p:cNvSpPr/>
          <p:nvPr/>
        </p:nvSpPr>
        <p:spPr>
          <a:xfrm>
            <a:off x="3265861" y="4330981"/>
            <a:ext cx="2111264" cy="1303143"/>
          </a:xfrm>
          <a:prstGeom prst="star4">
            <a:avLst/>
          </a:prstGeom>
          <a:solidFill>
            <a:srgbClr val="FFFF00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40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Sorts array members</a:t>
            </a:r>
          </a:p>
          <a:p>
            <a:r>
              <a:rPr lang="en-US" dirty="0" smtClean="0"/>
              <a:t>We’ll look at sorting </a:t>
            </a:r>
            <a:r>
              <a:rPr lang="en-US" dirty="0" err="1" smtClean="0"/>
              <a:t>ints</a:t>
            </a:r>
            <a:endParaRPr lang="en-US" dirty="0" smtClean="0"/>
          </a:p>
          <a:p>
            <a:r>
              <a:rPr lang="en-US" dirty="0" smtClean="0"/>
              <a:t>Could be any numeric primitive type, or any Comparable class type</a:t>
            </a:r>
          </a:p>
          <a:p>
            <a:r>
              <a:rPr lang="en-US" dirty="0" smtClean="0"/>
              <a:t>The big idea: swap array members until the array is sorted</a:t>
            </a:r>
          </a:p>
          <a:p>
            <a:pPr lvl="1"/>
            <a:r>
              <a:rPr lang="en-US" dirty="0" smtClean="0"/>
              <a:t>Find smallest member, put it in a[0]</a:t>
            </a:r>
            <a:endParaRPr lang="en-US" dirty="0"/>
          </a:p>
          <a:p>
            <a:pPr lvl="1"/>
            <a:r>
              <a:rPr lang="en-US" dirty="0" smtClean="0"/>
              <a:t>Find next smallest </a:t>
            </a:r>
            <a:r>
              <a:rPr lang="en-US" dirty="0"/>
              <a:t>member, put it in </a:t>
            </a:r>
            <a:r>
              <a:rPr lang="en-US" dirty="0" smtClean="0"/>
              <a:t>a[1]</a:t>
            </a:r>
            <a:endParaRPr lang="en-US" dirty="0"/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61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415230" y="1391069"/>
            <a:ext cx="637823" cy="2923880"/>
            <a:chOff x="568559" y="2007387"/>
            <a:chExt cx="637823" cy="2923880"/>
          </a:xfrm>
        </p:grpSpPr>
        <p:sp>
          <p:nvSpPr>
            <p:cNvPr id="4" name="TextBox 3"/>
            <p:cNvSpPr txBox="1"/>
            <p:nvPr/>
          </p:nvSpPr>
          <p:spPr>
            <a:xfrm>
              <a:off x="573557" y="2007387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11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3557" y="259216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9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3557" y="3176939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17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3557" y="3761715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8559" y="4346491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12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25514" y="1391069"/>
            <a:ext cx="637823" cy="2923880"/>
            <a:chOff x="568559" y="2007387"/>
            <a:chExt cx="637823" cy="2923880"/>
          </a:xfrm>
        </p:grpSpPr>
        <p:sp>
          <p:nvSpPr>
            <p:cNvPr id="34" name="TextBox 33"/>
            <p:cNvSpPr txBox="1"/>
            <p:nvPr/>
          </p:nvSpPr>
          <p:spPr>
            <a:xfrm>
              <a:off x="573557" y="2007387"/>
              <a:ext cx="632825" cy="5847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8000"/>
                  </a:solidFill>
                </a:rPr>
                <a:t>5</a:t>
              </a:r>
              <a:endParaRPr lang="en-US" sz="3200" dirty="0">
                <a:solidFill>
                  <a:srgbClr val="008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3557" y="2592163"/>
              <a:ext cx="632825" cy="5847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8000"/>
                  </a:solidFill>
                </a:rPr>
                <a:t>9</a:t>
              </a:r>
              <a:endParaRPr lang="en-US" sz="3200" dirty="0">
                <a:solidFill>
                  <a:srgbClr val="008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557" y="3176939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3557" y="3761715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8559" y="4346491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12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80657" y="1391069"/>
            <a:ext cx="637823" cy="2923880"/>
            <a:chOff x="568559" y="2007387"/>
            <a:chExt cx="637823" cy="2923880"/>
          </a:xfrm>
        </p:grpSpPr>
        <p:sp>
          <p:nvSpPr>
            <p:cNvPr id="40" name="TextBox 39"/>
            <p:cNvSpPr txBox="1"/>
            <p:nvPr/>
          </p:nvSpPr>
          <p:spPr>
            <a:xfrm>
              <a:off x="573557" y="2007387"/>
              <a:ext cx="632825" cy="5847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8000"/>
                  </a:solidFill>
                </a:rPr>
                <a:t>5</a:t>
              </a:r>
              <a:endParaRPr lang="en-US" sz="3200" dirty="0">
                <a:solidFill>
                  <a:srgbClr val="008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3557" y="2592163"/>
              <a:ext cx="632825" cy="5847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8000"/>
                  </a:solidFill>
                </a:rPr>
                <a:t>9</a:t>
              </a:r>
              <a:endParaRPr lang="en-US" sz="3200" dirty="0">
                <a:solidFill>
                  <a:srgbClr val="008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3557" y="3176939"/>
              <a:ext cx="632825" cy="5847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8000"/>
                  </a:solidFill>
                </a:rPr>
                <a:t>11</a:t>
              </a:r>
              <a:endParaRPr lang="en-US" sz="3200" dirty="0">
                <a:solidFill>
                  <a:srgbClr val="008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3557" y="3761715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8559" y="4346491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420228" y="3146454"/>
            <a:ext cx="632825" cy="584776"/>
          </a:xfrm>
          <a:prstGeom prst="rect">
            <a:avLst/>
          </a:prstGeom>
          <a:solidFill>
            <a:srgbClr val="FFFF00"/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47" name="Straight Arrow Connector 46"/>
          <p:cNvCxnSpPr>
            <a:stCxn id="45" idx="3"/>
            <a:endCxn id="16" idx="1"/>
          </p:cNvCxnSpPr>
          <p:nvPr/>
        </p:nvCxnSpPr>
        <p:spPr>
          <a:xfrm flipV="1">
            <a:off x="2053053" y="1683457"/>
            <a:ext cx="1236428" cy="17553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80657" y="3140524"/>
            <a:ext cx="632825" cy="5847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8000"/>
                </a:solidFill>
              </a:rPr>
              <a:t>12</a:t>
            </a:r>
            <a:endParaRPr lang="en-US" sz="3200" dirty="0">
              <a:solidFill>
                <a:srgbClr val="008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84483" y="1391069"/>
            <a:ext cx="637823" cy="2923880"/>
            <a:chOff x="568559" y="2007387"/>
            <a:chExt cx="637823" cy="2923880"/>
          </a:xfrm>
        </p:grpSpPr>
        <p:sp>
          <p:nvSpPr>
            <p:cNvPr id="16" name="TextBox 15"/>
            <p:cNvSpPr txBox="1"/>
            <p:nvPr/>
          </p:nvSpPr>
          <p:spPr>
            <a:xfrm>
              <a:off x="573557" y="2007387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3557" y="259216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9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3557" y="3176939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17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3557" y="3761715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8559" y="4346491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12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4" name="Straight Arrow Connector 53"/>
          <p:cNvCxnSpPr>
            <a:stCxn id="4" idx="3"/>
            <a:endCxn id="19" idx="1"/>
          </p:cNvCxnSpPr>
          <p:nvPr/>
        </p:nvCxnSpPr>
        <p:spPr>
          <a:xfrm>
            <a:off x="2053053" y="1683457"/>
            <a:ext cx="1236428" cy="175432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89481" y="3145464"/>
            <a:ext cx="632825" cy="58477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289481" y="1390973"/>
            <a:ext cx="632825" cy="5847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8000"/>
                </a:solidFill>
              </a:rPr>
              <a:t>5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91067" y="1975845"/>
            <a:ext cx="632825" cy="584776"/>
          </a:xfrm>
          <a:prstGeom prst="rect">
            <a:avLst/>
          </a:prstGeom>
          <a:solidFill>
            <a:srgbClr val="FFFF00"/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9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91067" y="1975845"/>
            <a:ext cx="632825" cy="5847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8000"/>
                </a:solidFill>
              </a:rPr>
              <a:t>9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84483" y="3146454"/>
            <a:ext cx="632825" cy="584776"/>
          </a:xfrm>
          <a:prstGeom prst="rect">
            <a:avLst/>
          </a:prstGeom>
          <a:solidFill>
            <a:srgbClr val="FFFF00"/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11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>
            <a:stCxn id="61" idx="3"/>
            <a:endCxn id="36" idx="1"/>
          </p:cNvCxnSpPr>
          <p:nvPr/>
        </p:nvCxnSpPr>
        <p:spPr>
          <a:xfrm flipV="1">
            <a:off x="3917308" y="2853009"/>
            <a:ext cx="1213204" cy="58583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130512" y="2561678"/>
            <a:ext cx="632825" cy="5847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8000"/>
                </a:solidFill>
              </a:rPr>
              <a:t>11</a:t>
            </a:r>
            <a:endParaRPr lang="en-US" sz="3200" dirty="0">
              <a:solidFill>
                <a:srgbClr val="008000"/>
              </a:solidFill>
            </a:endParaRPr>
          </a:p>
        </p:txBody>
      </p:sp>
      <p:cxnSp>
        <p:nvCxnSpPr>
          <p:cNvPr id="65" name="Straight Arrow Connector 64"/>
          <p:cNvCxnSpPr>
            <a:stCxn id="18" idx="3"/>
            <a:endCxn id="37" idx="1"/>
          </p:cNvCxnSpPr>
          <p:nvPr/>
        </p:nvCxnSpPr>
        <p:spPr>
          <a:xfrm>
            <a:off x="3922306" y="2853009"/>
            <a:ext cx="1208206" cy="58477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125513" y="3154249"/>
            <a:ext cx="632825" cy="58477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17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80657" y="3730461"/>
            <a:ext cx="632825" cy="58477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17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125514" y="3739025"/>
            <a:ext cx="632825" cy="584776"/>
          </a:xfrm>
          <a:prstGeom prst="rect">
            <a:avLst/>
          </a:prstGeom>
          <a:solidFill>
            <a:srgbClr val="FFFF00"/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12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81" name="Straight Arrow Connector 80"/>
          <p:cNvCxnSpPr>
            <a:stCxn id="37" idx="3"/>
            <a:endCxn id="44" idx="1"/>
          </p:cNvCxnSpPr>
          <p:nvPr/>
        </p:nvCxnSpPr>
        <p:spPr>
          <a:xfrm>
            <a:off x="5763337" y="3437785"/>
            <a:ext cx="1217320" cy="58477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8" idx="3"/>
            <a:endCxn id="43" idx="1"/>
          </p:cNvCxnSpPr>
          <p:nvPr/>
        </p:nvCxnSpPr>
        <p:spPr>
          <a:xfrm flipV="1">
            <a:off x="5758339" y="3437785"/>
            <a:ext cx="1227316" cy="58477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85655" y="3739025"/>
            <a:ext cx="632825" cy="584776"/>
          </a:xfrm>
          <a:prstGeom prst="rect">
            <a:avLst/>
          </a:prstGeom>
          <a:solidFill>
            <a:srgbClr val="FFFF00"/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17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80657" y="3739025"/>
            <a:ext cx="632825" cy="5847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8000"/>
                </a:solidFill>
              </a:rPr>
              <a:t>17</a:t>
            </a:r>
            <a:endParaRPr lang="en-US" sz="3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4" grpId="0" animBg="1"/>
      <p:bldP spid="67" grpId="0" animBg="1"/>
      <p:bldP spid="77" grpId="0" animBg="1"/>
      <p:bldP spid="78" grpId="0" animBg="1"/>
      <p:bldP spid="88" grpId="0" animBg="1"/>
      <p:bldP spid="7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029" y="191400"/>
            <a:ext cx="8803812" cy="6247864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[] sort() {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=0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a.length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;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// or a.length-1????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++) {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/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/ Find index of smallest member of unsorted region.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smallestInUnsorted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Integer.MAX_VALUE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indexOfSmallest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= -1;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for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;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a.length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;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++) {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if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(a[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] &lt;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smallestInUnsorted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smallestInUnsorted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= a[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];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indexOfSmallest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  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		</a:t>
            </a:r>
            <a:endParaRPr lang="en-US" sz="20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 /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/ Swap smallest/first members of unsorted region. 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 a[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indexOfSmallest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] = a[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]; 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a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[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] = </a:t>
            </a:r>
            <a:r>
              <a:rPr lang="en-US" sz="2000" dirty="0" err="1">
                <a:solidFill>
                  <a:srgbClr val="0000FF"/>
                </a:solidFill>
                <a:latin typeface="Courier"/>
                <a:cs typeface="Courier"/>
              </a:rPr>
              <a:t>smallestInUnsorted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  return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a;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14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1236" y="1577020"/>
            <a:ext cx="7110691" cy="483209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[] sort() {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for 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=0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  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a.length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  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++) {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          . . .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	   for (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startOfUnsorted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;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   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a.length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;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    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++) { . . .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</a:p>
          <a:p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			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 is O(n^2)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4585"/>
            <a:ext cx="8229600" cy="1143000"/>
          </a:xfrm>
        </p:spPr>
        <p:txBody>
          <a:bodyPr/>
          <a:lstStyle/>
          <a:p>
            <a:r>
              <a:rPr lang="en-US" dirty="0" smtClean="0"/>
              <a:t>Complexity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978" y="1035515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 I want to know:</a:t>
            </a:r>
          </a:p>
          <a:p>
            <a:pPr lvl="1"/>
            <a:r>
              <a:rPr lang="en-US" dirty="0" smtClean="0"/>
              <a:t>How much time to sort n </a:t>
            </a:r>
            <a:r>
              <a:rPr lang="en-US" dirty="0" err="1" smtClean="0"/>
              <a:t>ints</a:t>
            </a:r>
            <a:r>
              <a:rPr lang="en-US" dirty="0" smtClean="0"/>
              <a:t> using Selection Sort on my computer?</a:t>
            </a:r>
          </a:p>
          <a:p>
            <a:r>
              <a:rPr lang="en-US" sz="2800" dirty="0" smtClean="0"/>
              <a:t>Why I can</a:t>
            </a:r>
            <a:r>
              <a:rPr lang="fr-FR" sz="2800" dirty="0" smtClean="0"/>
              <a:t>’</a:t>
            </a:r>
            <a:r>
              <a:rPr lang="en-US" sz="2800" dirty="0" smtClean="0"/>
              <a:t>t know that:</a:t>
            </a:r>
          </a:p>
          <a:p>
            <a:pPr lvl="1"/>
            <a:r>
              <a:rPr lang="en-US" dirty="0" smtClean="0"/>
              <a:t>Every computer is different: different OS, different Java compiler, different JVM, different load.</a:t>
            </a:r>
          </a:p>
          <a:p>
            <a:pPr lvl="1"/>
            <a:r>
              <a:rPr lang="en-US" dirty="0" smtClean="0"/>
              <a:t>Different implementations of algorithms are fast or slow</a:t>
            </a:r>
          </a:p>
        </p:txBody>
      </p:sp>
    </p:spTree>
    <p:extLst>
      <p:ext uri="{BB962C8B-B14F-4D97-AF65-F5344CB8AC3E}">
        <p14:creationId xmlns:p14="http://schemas.microsoft.com/office/powerpoint/2010/main" val="226410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4585"/>
            <a:ext cx="8229600" cy="1143000"/>
          </a:xfrm>
        </p:spPr>
        <p:txBody>
          <a:bodyPr/>
          <a:lstStyle/>
          <a:p>
            <a:r>
              <a:rPr lang="en-US" dirty="0" smtClean="0"/>
              <a:t>Complexity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978" y="115098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 I </a:t>
            </a:r>
            <a:r>
              <a:rPr lang="en-US" sz="2800" i="1" dirty="0" smtClean="0"/>
              <a:t>can </a:t>
            </a:r>
            <a:r>
              <a:rPr lang="en-US" sz="2800" dirty="0" smtClean="0"/>
              <a:t>know:</a:t>
            </a:r>
          </a:p>
          <a:p>
            <a:pPr lvl="1"/>
            <a:r>
              <a:rPr lang="en-US" dirty="0" smtClean="0"/>
              <a:t>How will increasing the input size affect execution</a:t>
            </a:r>
            <a:r>
              <a:rPr lang="en-US" i="1" dirty="0" smtClean="0"/>
              <a:t> </a:t>
            </a:r>
            <a:r>
              <a:rPr lang="en-US" dirty="0" smtClean="0"/>
              <a:t>time?</a:t>
            </a:r>
          </a:p>
          <a:p>
            <a:pPr lvl="1"/>
            <a:r>
              <a:rPr lang="en-US" dirty="0" smtClean="0"/>
              <a:t>This mathematical function is called the </a:t>
            </a:r>
            <a:r>
              <a:rPr lang="en-US" i="1" dirty="0" smtClean="0"/>
              <a:t>complexity</a:t>
            </a:r>
            <a:r>
              <a:rPr lang="en-US" dirty="0" smtClean="0"/>
              <a:t> of the algorithm</a:t>
            </a:r>
          </a:p>
          <a:p>
            <a:pPr lvl="1"/>
            <a:r>
              <a:rPr lang="en-US" dirty="0" smtClean="0"/>
              <a:t>Usually expressed as big-O</a:t>
            </a:r>
          </a:p>
          <a:p>
            <a:pPr lvl="1"/>
            <a:r>
              <a:rPr lang="en-US" dirty="0" smtClean="0"/>
              <a:t>Complexity is an inherent property of an algorithm, independent of implementation, OS, hardware 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7605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2840"/>
            <a:ext cx="8229600" cy="1143000"/>
          </a:xfrm>
        </p:spPr>
        <p:txBody>
          <a:bodyPr/>
          <a:lstStyle/>
          <a:p>
            <a:r>
              <a:rPr lang="en-US" dirty="0" smtClean="0"/>
              <a:t>Complexity and Big 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341" y="768358"/>
            <a:ext cx="9298503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# of visits </a:t>
            </a:r>
            <a:r>
              <a:rPr lang="en-US" dirty="0"/>
              <a:t>α </a:t>
            </a:r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r>
              <a:rPr lang="en-US" dirty="0"/>
              <a:t>/2 + 2.5n – 3</a:t>
            </a:r>
          </a:p>
          <a:p>
            <a:r>
              <a:rPr lang="en-US" dirty="0" smtClean="0"/>
              <a:t>Drop all terms except fastest</a:t>
            </a:r>
            <a:r>
              <a:rPr lang="en-US" dirty="0"/>
              <a:t>-growing</a:t>
            </a:r>
            <a:r>
              <a:rPr lang="en-US" dirty="0" smtClean="0"/>
              <a:t>: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r>
              <a:rPr lang="en-US" dirty="0"/>
              <a:t>/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All other terms vanish as n grows</a:t>
            </a:r>
          </a:p>
          <a:p>
            <a:r>
              <a:rPr lang="en-US" dirty="0" smtClean="0"/>
              <a:t>Drop coefficient </a:t>
            </a:r>
            <a:r>
              <a:rPr lang="en-US" dirty="0"/>
              <a:t>of fastest-</a:t>
            </a:r>
            <a:r>
              <a:rPr lang="en-US" dirty="0" smtClean="0"/>
              <a:t>growing term: </a:t>
            </a:r>
            <a:r>
              <a:rPr lang="en-US" dirty="0"/>
              <a:t>n</a:t>
            </a:r>
            <a:r>
              <a:rPr lang="en-US" baseline="30000" dirty="0"/>
              <a:t>2</a:t>
            </a:r>
            <a:r>
              <a:rPr lang="en-US" dirty="0"/>
              <a:t>/</a:t>
            </a:r>
            <a:r>
              <a:rPr lang="en-US" dirty="0" smtClean="0"/>
              <a:t>2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We say T(n) is “Big O of n-squared”</a:t>
            </a:r>
          </a:p>
          <a:p>
            <a:r>
              <a:rPr lang="en-US" dirty="0" smtClean="0"/>
              <a:t>We write </a:t>
            </a:r>
            <a:r>
              <a:rPr lang="en-US" dirty="0"/>
              <a:t>T(n) </a:t>
            </a:r>
            <a:r>
              <a:rPr lang="en-US" dirty="0" smtClean="0"/>
              <a:t>= </a:t>
            </a: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What it means:</a:t>
            </a:r>
          </a:p>
          <a:p>
            <a:pPr lvl="1"/>
            <a:r>
              <a:rPr lang="en-US" dirty="0" smtClean="0"/>
              <a:t>Measure execution time for some n </a:t>
            </a:r>
          </a:p>
          <a:p>
            <a:pPr lvl="1"/>
            <a:r>
              <a:rPr lang="en-US" dirty="0" smtClean="0"/>
              <a:t>Double n </a:t>
            </a:r>
            <a:r>
              <a:rPr lang="en-US" dirty="0" smtClean="0">
                <a:sym typeface="Wingdings"/>
              </a:rPr>
              <a:t> 4x execution time (because 2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= 4)</a:t>
            </a:r>
          </a:p>
          <a:p>
            <a:pPr lvl="1"/>
            <a:r>
              <a:rPr lang="en-US" dirty="0" smtClean="0">
                <a:sym typeface="Wingdings"/>
              </a:rPr>
              <a:t>Triple n  9x execution </a:t>
            </a:r>
            <a:r>
              <a:rPr lang="en-US" dirty="0">
                <a:sym typeface="Wingdings"/>
              </a:rPr>
              <a:t>time (because </a:t>
            </a:r>
            <a:r>
              <a:rPr lang="en-US" dirty="0" smtClean="0">
                <a:sym typeface="Wingdings"/>
              </a:rPr>
              <a:t>3</a:t>
            </a:r>
            <a:r>
              <a:rPr lang="en-US" baseline="30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 </a:t>
            </a:r>
            <a:r>
              <a:rPr lang="en-US" dirty="0">
                <a:sym typeface="Wingdings"/>
              </a:rPr>
              <a:t>= </a:t>
            </a:r>
            <a:r>
              <a:rPr lang="en-US" dirty="0" smtClean="0">
                <a:sym typeface="Wingdings"/>
              </a:rPr>
              <a:t>9)</a:t>
            </a:r>
          </a:p>
          <a:p>
            <a:pPr lvl="1"/>
            <a:r>
              <a:rPr lang="en-US" dirty="0">
                <a:sym typeface="Wingdings"/>
              </a:rPr>
              <a:t>n</a:t>
            </a:r>
            <a:r>
              <a:rPr lang="en-US" dirty="0" smtClean="0">
                <a:sym typeface="Wingdings"/>
              </a:rPr>
              <a:t> x 1000  1 million x execution time</a:t>
            </a:r>
            <a:endParaRPr lang="en-US" dirty="0">
              <a:sym typeface="Wingdings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any algorithm: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09" y="1600200"/>
            <a:ext cx="8494749" cy="4525963"/>
          </a:xfrm>
        </p:spPr>
        <p:txBody>
          <a:bodyPr/>
          <a:lstStyle/>
          <a:p>
            <a:r>
              <a:rPr lang="en-US" dirty="0" smtClean="0"/>
              <a:t>If we say T(n) = O(n^2), we mean </a:t>
            </a:r>
            <a:r>
              <a:rPr lang="en-US" dirty="0"/>
              <a:t>T(n</a:t>
            </a:r>
            <a:r>
              <a:rPr lang="en-US" dirty="0" smtClean="0"/>
              <a:t>) ~α n^2 for large n </a:t>
            </a:r>
          </a:p>
          <a:p>
            <a:pPr lvl="1"/>
            <a:r>
              <a:rPr lang="en-US" dirty="0" smtClean="0"/>
              <a:t>~ means approximately, </a:t>
            </a:r>
            <a:r>
              <a:rPr lang="en-US" dirty="0"/>
              <a:t>α </a:t>
            </a:r>
            <a:r>
              <a:rPr lang="en-US" dirty="0" smtClean="0"/>
              <a:t>means “proportional to”</a:t>
            </a:r>
          </a:p>
          <a:p>
            <a:r>
              <a:rPr lang="en-US" dirty="0" smtClean="0"/>
              <a:t>Much more on this in 146</a:t>
            </a:r>
          </a:p>
          <a:p>
            <a:r>
              <a:rPr lang="en-US" dirty="0" smtClean="0"/>
              <a:t>Other common big-</a:t>
            </a:r>
            <a:r>
              <a:rPr lang="en-US" dirty="0" err="1" smtClean="0"/>
              <a:t>Ohs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O(n * log(n)) … good sorting</a:t>
            </a:r>
            <a:endParaRPr lang="en-US" dirty="0"/>
          </a:p>
          <a:p>
            <a:pPr lvl="1"/>
            <a:r>
              <a:rPr lang="en-US" dirty="0"/>
              <a:t>O(n </a:t>
            </a:r>
            <a:r>
              <a:rPr lang="en-US" dirty="0" smtClean="0"/>
              <a:t>^ 3) </a:t>
            </a:r>
            <a:r>
              <a:rPr lang="en-US" dirty="0"/>
              <a:t>… </a:t>
            </a:r>
            <a:r>
              <a:rPr lang="en-US" dirty="0" smtClean="0"/>
              <a:t>machine learning</a:t>
            </a:r>
          </a:p>
          <a:p>
            <a:pPr lvl="1"/>
            <a:r>
              <a:rPr lang="en-US" dirty="0"/>
              <a:t>O(n ^ </a:t>
            </a:r>
            <a:r>
              <a:rPr lang="en-US" dirty="0" smtClean="0"/>
              <a:t>2) </a:t>
            </a:r>
            <a:r>
              <a:rPr lang="en-US" dirty="0"/>
              <a:t>… </a:t>
            </a:r>
            <a:r>
              <a:rPr lang="en-US" dirty="0" smtClean="0"/>
              <a:t>genetic </a:t>
            </a:r>
            <a:r>
              <a:rPr lang="en-US" dirty="0" smtClean="0"/>
              <a:t>identification, bad sorting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529" y="588031"/>
            <a:ext cx="8411883" cy="6001642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void delete(T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(head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return;				  // empty</a:t>
            </a:r>
          </a:p>
          <a:p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 if (head == tail &amp;&amp;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head.getData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).equals(data))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head = null;      // size = 1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tail = null;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else if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head.getData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().equals(data))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. . .             // delete at head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else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. . .             // delete after head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4885765" y="5773010"/>
            <a:ext cx="3600823" cy="358588"/>
          </a:xfrm>
          <a:prstGeom prst="round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05301" y="5249154"/>
            <a:ext cx="3474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“general” or “vanilla” case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63461" y="1405570"/>
            <a:ext cx="113254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1426" y="2848479"/>
            <a:ext cx="164054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52807" y="4668921"/>
            <a:ext cx="2776070" cy="35858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33883" y="990071"/>
            <a:ext cx="2037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“special” cases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“corner” cases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stCxn id="5" idx="3"/>
          </p:cNvCxnSpPr>
          <p:nvPr/>
        </p:nvCxnSpPr>
        <p:spPr>
          <a:xfrm flipV="1">
            <a:off x="6096001" y="1405570"/>
            <a:ext cx="463177" cy="179294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0"/>
          </p:cNvCxnSpPr>
          <p:nvPr/>
        </p:nvCxnSpPr>
        <p:spPr>
          <a:xfrm flipV="1">
            <a:off x="5781696" y="1821068"/>
            <a:ext cx="1151010" cy="1027411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634941" y="1821069"/>
            <a:ext cx="0" cy="284785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08092" y="134470"/>
            <a:ext cx="2473604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Should be 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5075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"/>
            <a:ext cx="8229600" cy="1143000"/>
          </a:xfrm>
        </p:spPr>
        <p:txBody>
          <a:bodyPr/>
          <a:lstStyle/>
          <a:p>
            <a:r>
              <a:rPr lang="en-US" dirty="0" smtClean="0"/>
              <a:t>Big-Oh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90842"/>
          </a:xfrm>
        </p:spPr>
        <p:txBody>
          <a:bodyPr/>
          <a:lstStyle/>
          <a:p>
            <a:r>
              <a:rPr lang="en-US" dirty="0" smtClean="0"/>
              <a:t>Drop everything except the fastest growing term, then drop that term’s coefficient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5880" y="3297905"/>
            <a:ext cx="4356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12n</a:t>
            </a:r>
            <a:r>
              <a:rPr lang="en-US" sz="4000" baseline="30000" dirty="0" smtClean="0"/>
              <a:t>3</a:t>
            </a:r>
            <a:r>
              <a:rPr lang="en-US" sz="4000" dirty="0" smtClean="0"/>
              <a:t>  + 1000n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+  65 </a:t>
            </a:r>
            <a:endParaRPr lang="en-US" sz="4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98631" y="3446953"/>
            <a:ext cx="2754231" cy="558838"/>
            <a:chOff x="3598631" y="3446953"/>
            <a:chExt cx="2754231" cy="55883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598631" y="3446953"/>
              <a:ext cx="2754231" cy="558838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598631" y="3446953"/>
              <a:ext cx="2754231" cy="558838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56360" y="3431835"/>
            <a:ext cx="531547" cy="558838"/>
            <a:chOff x="3598631" y="3446953"/>
            <a:chExt cx="2754231" cy="55883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598631" y="3446953"/>
              <a:ext cx="2754231" cy="558838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598631" y="3446953"/>
              <a:ext cx="2754231" cy="558838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87907" y="4777356"/>
            <a:ext cx="2820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ym typeface="Wingdings"/>
              </a:rPr>
              <a:t> O(</a:t>
            </a:r>
            <a:r>
              <a:rPr lang="en-US" sz="6000" dirty="0" smtClean="0"/>
              <a:t>n</a:t>
            </a:r>
            <a:r>
              <a:rPr lang="en-US" sz="6000" baseline="30000" dirty="0" smtClean="0"/>
              <a:t>3</a:t>
            </a:r>
            <a:r>
              <a:rPr lang="en-US" sz="6000" dirty="0" smtClean="0">
                <a:sym typeface="Wingdings"/>
              </a:rPr>
              <a:t>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1924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"/>
            <a:ext cx="8229600" cy="1143000"/>
          </a:xfrm>
        </p:spPr>
        <p:txBody>
          <a:bodyPr/>
          <a:lstStyle/>
          <a:p>
            <a:r>
              <a:rPr lang="en-US" dirty="0" smtClean="0"/>
              <a:t>Big-Oh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90842"/>
          </a:xfrm>
        </p:spPr>
        <p:txBody>
          <a:bodyPr/>
          <a:lstStyle/>
          <a:p>
            <a:r>
              <a:rPr lang="en-US" dirty="0" smtClean="0"/>
              <a:t>Drop everything except the fastest growing term, then drop that term’s coefficient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1963" y="2943962"/>
            <a:ext cx="4782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12n</a:t>
            </a:r>
            <a:r>
              <a:rPr lang="en-US" sz="4000" baseline="30000" dirty="0" smtClean="0"/>
              <a:t>3</a:t>
            </a:r>
            <a:r>
              <a:rPr lang="en-US" sz="4000" dirty="0" smtClean="0"/>
              <a:t>  + n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*log(n) +  65 </a:t>
            </a:r>
            <a:endParaRPr lang="en-US" sz="4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66861" y="3093010"/>
            <a:ext cx="3074557" cy="558838"/>
            <a:chOff x="3598631" y="3446953"/>
            <a:chExt cx="2754231" cy="55883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598631" y="3446953"/>
              <a:ext cx="2754231" cy="558838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598631" y="3446953"/>
              <a:ext cx="2754231" cy="558838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142047" y="3093010"/>
            <a:ext cx="531547" cy="558838"/>
            <a:chOff x="3598631" y="3446953"/>
            <a:chExt cx="2754231" cy="55883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598631" y="3446953"/>
              <a:ext cx="2754231" cy="558838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598631" y="3446953"/>
              <a:ext cx="2754231" cy="558838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87907" y="4777356"/>
            <a:ext cx="2820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ym typeface="Wingdings"/>
              </a:rPr>
              <a:t> O(</a:t>
            </a:r>
            <a:r>
              <a:rPr lang="en-US" sz="6000" dirty="0" smtClean="0"/>
              <a:t>n</a:t>
            </a:r>
            <a:r>
              <a:rPr lang="en-US" sz="6000" baseline="30000" dirty="0" smtClean="0"/>
              <a:t>3</a:t>
            </a:r>
            <a:r>
              <a:rPr lang="en-US" sz="6000" dirty="0" smtClean="0">
                <a:sym typeface="Wingdings"/>
              </a:rPr>
              <a:t>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6526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43135"/>
          </a:xfrm>
        </p:spPr>
        <p:txBody>
          <a:bodyPr/>
          <a:lstStyle/>
          <a:p>
            <a:r>
              <a:rPr lang="en-US" dirty="0" smtClean="0"/>
              <a:t>Important in algorithms that process all data in a data structure (array, </a:t>
            </a:r>
            <a:r>
              <a:rPr lang="en-US" dirty="0" err="1" smtClean="0"/>
              <a:t>ArrayList</a:t>
            </a:r>
            <a:r>
              <a:rPr lang="en-US" dirty="0" smtClean="0"/>
              <a:t>, </a:t>
            </a:r>
            <a:r>
              <a:rPr lang="en-US" dirty="0" err="1" smtClean="0"/>
              <a:t>HashSet</a:t>
            </a:r>
            <a:r>
              <a:rPr lang="en-US" dirty="0" smtClean="0"/>
              <a:t>, </a:t>
            </a:r>
            <a:r>
              <a:rPr lang="en-US" dirty="0" err="1" smtClean="0"/>
              <a:t>TreeSet</a:t>
            </a:r>
            <a:r>
              <a:rPr lang="en-US" dirty="0" smtClean="0"/>
              <a:t>, …)</a:t>
            </a:r>
          </a:p>
          <a:p>
            <a:r>
              <a:rPr lang="en-US" dirty="0" smtClean="0"/>
              <a:t>Look for loops that process each member of the data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3371" y="4515814"/>
            <a:ext cx="7203114" cy="120032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or (Movie m: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theArchive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someRoughlyConstantTimeMethod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(m);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8468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3371" y="470396"/>
            <a:ext cx="7203114" cy="120032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or (Movie m: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theArchive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someRoughlyConstantTimeMethod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(m);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3188" y="1719005"/>
            <a:ext cx="49886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Let n = # of movies in the archive</a:t>
            </a:r>
          </a:p>
          <a:p>
            <a:r>
              <a:rPr lang="en-US" sz="2800" dirty="0" smtClean="0"/>
              <a:t>T(n) = some constant * n</a:t>
            </a:r>
          </a:p>
          <a:p>
            <a:r>
              <a:rPr lang="en-US" sz="2800" dirty="0" smtClean="0"/>
              <a:t>Loop = O(n)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42218" y="3194300"/>
            <a:ext cx="7203114" cy="193899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or (Movie m: 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theArchive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	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constantTimeStuff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 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someRoughlyConstantTimeMethod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(m);</a:t>
            </a:r>
          </a:p>
          <a:p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moreConstantTimeStuff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();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5900" y="5195549"/>
            <a:ext cx="4988665" cy="1384995"/>
          </a:xfrm>
          <a:prstGeom prst="rect">
            <a:avLst/>
          </a:prstGeom>
          <a:solidFill>
            <a:srgbClr val="FFFFFF">
              <a:alpha val="8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Let n = # of movies in the archive</a:t>
            </a:r>
          </a:p>
          <a:p>
            <a:r>
              <a:rPr lang="en-US" sz="2800" dirty="0" smtClean="0"/>
              <a:t>T(n) = some other constant * n</a:t>
            </a:r>
          </a:p>
          <a:p>
            <a:r>
              <a:rPr lang="en-US" sz="2800" dirty="0" smtClean="0"/>
              <a:t>Loop = O(n)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080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373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Actually, ignore the data processing and just look at the loop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56148"/>
            <a:ext cx="8126594" cy="120032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or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=0;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&lt;n;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++)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someRoughlyConstantTimeMethod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(whatever);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3188" y="3018574"/>
            <a:ext cx="37850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T(n) = some constant * n</a:t>
            </a:r>
          </a:p>
          <a:p>
            <a:r>
              <a:rPr lang="en-US" sz="2800" dirty="0" smtClean="0"/>
              <a:t>Loop = O(n)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4157706"/>
            <a:ext cx="8126594" cy="120032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or (Thing t: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anyCollection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someRoughlyConstantTimeMethod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(whatever);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5588" y="5420132"/>
            <a:ext cx="37850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T(n) = some constant * n</a:t>
            </a:r>
          </a:p>
          <a:p>
            <a:r>
              <a:rPr lang="en-US" sz="2800" dirty="0" smtClean="0"/>
              <a:t>Loop = O(n)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896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3735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56148"/>
            <a:ext cx="8311289" cy="120032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or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=0;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&lt;n;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++)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for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j=0; j&lt;m; j++)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someRoughlyConstantTimeMethod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(whatever);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9803" y="3426252"/>
            <a:ext cx="30966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Executes n*m times</a:t>
            </a:r>
          </a:p>
          <a:p>
            <a:r>
              <a:rPr lang="en-US" sz="2800" dirty="0" smtClean="0"/>
              <a:t>T = </a:t>
            </a:r>
            <a:r>
              <a:rPr lang="en-US" sz="2800" dirty="0" err="1" smtClean="0"/>
              <a:t>const</a:t>
            </a:r>
            <a:r>
              <a:rPr lang="en-US" sz="2800" dirty="0" smtClean="0"/>
              <a:t> * n * m</a:t>
            </a:r>
          </a:p>
          <a:p>
            <a:r>
              <a:rPr lang="en-US" sz="2800" dirty="0" smtClean="0"/>
              <a:t>Loop = O(</a:t>
            </a:r>
            <a:r>
              <a:rPr lang="en-US" sz="2800" dirty="0" err="1" smtClean="0"/>
              <a:t>mn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495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3735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56148"/>
            <a:ext cx="8311289" cy="120032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or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=0;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&lt;n;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++)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for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j=0; j&lt;n; j++)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someRoughlyConstantTimeMethod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(whatever);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9803" y="3426252"/>
            <a:ext cx="34004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Executes n*n times</a:t>
            </a:r>
          </a:p>
          <a:p>
            <a:r>
              <a:rPr lang="en-US" sz="3200" dirty="0" smtClean="0"/>
              <a:t>T = </a:t>
            </a:r>
            <a:r>
              <a:rPr lang="en-US" sz="3200" dirty="0" err="1" smtClean="0"/>
              <a:t>const</a:t>
            </a:r>
            <a:r>
              <a:rPr lang="en-US" sz="3200" dirty="0" smtClean="0"/>
              <a:t> * n * n</a:t>
            </a:r>
          </a:p>
          <a:p>
            <a:r>
              <a:rPr lang="en-US" sz="3200" dirty="0" smtClean="0"/>
              <a:t>Loop = O(n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059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3735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711" y="1756148"/>
            <a:ext cx="8680681" cy="156966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or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=0;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&lt;n;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++)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for 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j=0; j&lt;n; j++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for 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k=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0; j&lt;n; j++)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someRoughlyConstantTimeMethod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(whatever);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9803" y="3426252"/>
            <a:ext cx="3820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Executes n*n*n times</a:t>
            </a:r>
          </a:p>
          <a:p>
            <a:r>
              <a:rPr lang="en-US" sz="3200" dirty="0" smtClean="0"/>
              <a:t>T = </a:t>
            </a:r>
            <a:r>
              <a:rPr lang="en-US" sz="3200" dirty="0" err="1" smtClean="0"/>
              <a:t>const</a:t>
            </a:r>
            <a:r>
              <a:rPr lang="en-US" sz="3200" dirty="0" smtClean="0"/>
              <a:t> * n * n *  n </a:t>
            </a:r>
          </a:p>
          <a:p>
            <a:r>
              <a:rPr lang="en-US" sz="3200" dirty="0" smtClean="0"/>
              <a:t>Loop = O(n</a:t>
            </a:r>
            <a:r>
              <a:rPr lang="en-US" sz="3200" baseline="30000" dirty="0" smtClean="0"/>
              <a:t>3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82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0168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5511" y="1104036"/>
            <a:ext cx="8311289" cy="120032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or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=1;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&lt;=n;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++)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for 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j=0; j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j++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someRoughlyConstantTimeMethod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(whatever);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1854" y="3387244"/>
            <a:ext cx="47053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Executes 1+2+3+…+n times</a:t>
            </a:r>
          </a:p>
          <a:p>
            <a:r>
              <a:rPr lang="en-US" sz="3200" dirty="0" smtClean="0"/>
              <a:t>T = </a:t>
            </a:r>
            <a:r>
              <a:rPr lang="en-US" sz="3200" dirty="0" err="1" smtClean="0"/>
              <a:t>const</a:t>
            </a:r>
            <a:r>
              <a:rPr lang="en-US" sz="3200" dirty="0" smtClean="0"/>
              <a:t> * (</a:t>
            </a:r>
            <a:r>
              <a:rPr lang="en-US" sz="3200" dirty="0"/>
              <a:t>1+2+3+…+</a:t>
            </a:r>
            <a:r>
              <a:rPr lang="en-US" sz="3200" dirty="0" smtClean="0"/>
              <a:t>n)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= </a:t>
            </a:r>
            <a:r>
              <a:rPr lang="en-US" sz="3200" dirty="0" err="1" smtClean="0"/>
              <a:t>const</a:t>
            </a:r>
            <a:r>
              <a:rPr lang="en-US" sz="3200" dirty="0" smtClean="0"/>
              <a:t> * n * (n+1)/2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= </a:t>
            </a:r>
            <a:r>
              <a:rPr lang="en-US" sz="3200" dirty="0" err="1" smtClean="0"/>
              <a:t>const</a:t>
            </a:r>
            <a:r>
              <a:rPr lang="en-US" sz="3200" dirty="0" smtClean="0"/>
              <a:t> * </a:t>
            </a:r>
            <a:r>
              <a:rPr lang="en-US" sz="3200" dirty="0"/>
              <a:t>(</a:t>
            </a:r>
            <a:r>
              <a:rPr lang="en-US" sz="3200" dirty="0" smtClean="0"/>
              <a:t>.5n</a:t>
            </a:r>
            <a:r>
              <a:rPr lang="en-US" sz="3200" baseline="30000" dirty="0" smtClean="0"/>
              <a:t>2 </a:t>
            </a:r>
            <a:r>
              <a:rPr lang="en-US" sz="3200" dirty="0" smtClean="0"/>
              <a:t>+ .5n)</a:t>
            </a:r>
          </a:p>
          <a:p>
            <a:r>
              <a:rPr lang="en-US" sz="3200" dirty="0" smtClean="0"/>
              <a:t>   = O(n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0339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20831"/>
          </a:xfrm>
        </p:spPr>
        <p:txBody>
          <a:bodyPr/>
          <a:lstStyle/>
          <a:p>
            <a:r>
              <a:rPr lang="en-US" dirty="0" smtClean="0"/>
              <a:t>Not in-place: uses extra memory</a:t>
            </a:r>
          </a:p>
          <a:p>
            <a:r>
              <a:rPr lang="en-US" dirty="0" smtClean="0"/>
              <a:t>“Divide-and-conquer” algorithm</a:t>
            </a:r>
          </a:p>
          <a:p>
            <a:r>
              <a:rPr lang="en-US" dirty="0" smtClean="0"/>
              <a:t>Recursion simplifies by splitting data set in half, rather than reducing its size by 1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0991" y="4681718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3816" y="4681718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7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6641" y="4681718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466" y="4681718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9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2291" y="4681718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6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5116" y="4681718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7941" y="4681718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50766" y="4681718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52291" y="4085339"/>
            <a:ext cx="1" cy="1977198"/>
          </a:xfrm>
          <a:prstGeom prst="straightConnector1">
            <a:avLst/>
          </a:prstGeom>
          <a:ln w="57150" cmpd="sng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</p:spPr>
        <p:txBody>
          <a:bodyPr/>
          <a:lstStyle/>
          <a:p>
            <a:r>
              <a:rPr lang="en-US" dirty="0" smtClean="0"/>
              <a:t>Midterm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48" y="1253795"/>
            <a:ext cx="82296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1 double-sided cheat sheet, 8-1/2 x 11”</a:t>
            </a:r>
          </a:p>
          <a:p>
            <a:r>
              <a:rPr lang="en-US" dirty="0" smtClean="0"/>
              <a:t>Green/Blue book – No other work accepted</a:t>
            </a:r>
          </a:p>
          <a:p>
            <a:r>
              <a:rPr lang="en-US" dirty="0" smtClean="0"/>
              <a:t>Enter upstairs only</a:t>
            </a:r>
          </a:p>
          <a:p>
            <a:r>
              <a:rPr lang="en-US" dirty="0" smtClean="0"/>
              <a:t>Keep your paper face down until told to begin</a:t>
            </a:r>
          </a:p>
          <a:p>
            <a:r>
              <a:rPr lang="en-US" dirty="0" smtClean="0"/>
              <a:t>Exam paper has a partial API</a:t>
            </a:r>
          </a:p>
          <a:p>
            <a:r>
              <a:rPr lang="en-US" dirty="0" smtClean="0"/>
              <a:t>No talking</a:t>
            </a:r>
          </a:p>
          <a:p>
            <a:r>
              <a:rPr lang="en-US" dirty="0" smtClean="0"/>
              <a:t>Write between the lines</a:t>
            </a:r>
          </a:p>
          <a:p>
            <a:r>
              <a:rPr lang="en-US" dirty="0" smtClean="0"/>
              <a:t>Writing after I call time will be treated as cheating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16" y="-170560"/>
            <a:ext cx="8229600" cy="1143000"/>
          </a:xfrm>
        </p:spPr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65" y="880028"/>
            <a:ext cx="8229600" cy="2720831"/>
          </a:xfrm>
        </p:spPr>
        <p:txBody>
          <a:bodyPr>
            <a:noAutofit/>
          </a:bodyPr>
          <a:lstStyle/>
          <a:p>
            <a:r>
              <a:rPr lang="en-US" dirty="0" smtClean="0"/>
              <a:t>Split data in half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Sort each half using Merge Sort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Merge the halves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4101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926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7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9751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2576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9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5819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6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8644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469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4294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4101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926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19751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7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2576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9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25819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8644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3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91469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24294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6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8124" y="537691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30949" y="537691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63774" y="537691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3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6599" y="537691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29424" y="538082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62249" y="538082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6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95074" y="538082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7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7899" y="538082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9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>
            <a:endCxn id="22" idx="0"/>
          </p:cNvCxnSpPr>
          <p:nvPr/>
        </p:nvCxnSpPr>
        <p:spPr>
          <a:xfrm>
            <a:off x="1940840" y="4185635"/>
            <a:ext cx="173697" cy="1191284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25" idx="0"/>
          </p:cNvCxnSpPr>
          <p:nvPr/>
        </p:nvCxnSpPr>
        <p:spPr>
          <a:xfrm>
            <a:off x="2603339" y="4185635"/>
            <a:ext cx="1409673" cy="1191284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2"/>
            <a:endCxn id="28" idx="0"/>
          </p:cNvCxnSpPr>
          <p:nvPr/>
        </p:nvCxnSpPr>
        <p:spPr>
          <a:xfrm>
            <a:off x="3236164" y="4185635"/>
            <a:ext cx="2675323" cy="1195194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2"/>
            <a:endCxn id="29" idx="0"/>
          </p:cNvCxnSpPr>
          <p:nvPr/>
        </p:nvCxnSpPr>
        <p:spPr>
          <a:xfrm>
            <a:off x="3868989" y="4185635"/>
            <a:ext cx="2675323" cy="1195194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2"/>
            <a:endCxn id="23" idx="0"/>
          </p:cNvCxnSpPr>
          <p:nvPr/>
        </p:nvCxnSpPr>
        <p:spPr>
          <a:xfrm flipH="1">
            <a:off x="2747362" y="4185635"/>
            <a:ext cx="2094870" cy="1191284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9" idx="2"/>
            <a:endCxn id="24" idx="0"/>
          </p:cNvCxnSpPr>
          <p:nvPr/>
        </p:nvCxnSpPr>
        <p:spPr>
          <a:xfrm flipH="1">
            <a:off x="3380187" y="4185635"/>
            <a:ext cx="2094870" cy="1191284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0" idx="2"/>
            <a:endCxn id="26" idx="0"/>
          </p:cNvCxnSpPr>
          <p:nvPr/>
        </p:nvCxnSpPr>
        <p:spPr>
          <a:xfrm flipH="1">
            <a:off x="4645837" y="4185635"/>
            <a:ext cx="1462045" cy="1195194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2"/>
            <a:endCxn id="27" idx="0"/>
          </p:cNvCxnSpPr>
          <p:nvPr/>
        </p:nvCxnSpPr>
        <p:spPr>
          <a:xfrm flipH="1">
            <a:off x="5278662" y="4185635"/>
            <a:ext cx="1462045" cy="1195194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715714" y="3676823"/>
            <a:ext cx="5309452" cy="451368"/>
            <a:chOff x="1715714" y="3676823"/>
            <a:chExt cx="5309452" cy="451368"/>
          </a:xfrm>
        </p:grpSpPr>
        <p:sp>
          <p:nvSpPr>
            <p:cNvPr id="37" name="TextBox 36"/>
            <p:cNvSpPr txBox="1"/>
            <p:nvPr/>
          </p:nvSpPr>
          <p:spPr>
            <a:xfrm>
              <a:off x="1715714" y="3685037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44312" y="3687776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95737" y="3676823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85046" y="3691528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28562" y="3680158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21773" y="3687776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34630" y="3685037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72122" y="3685037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859328" y="5479135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01360" y="5447947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28091" y="5447357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85424" y="5462066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12155" y="5461476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38886" y="5460886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96219" y="5460296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22950" y="5459706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03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16" y="-170560"/>
            <a:ext cx="8229600" cy="1143000"/>
          </a:xfrm>
        </p:spPr>
        <p:txBody>
          <a:bodyPr/>
          <a:lstStyle/>
          <a:p>
            <a:r>
              <a:rPr lang="en-US" dirty="0" smtClean="0"/>
              <a:t>Eventually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65" y="880028"/>
            <a:ext cx="8229600" cy="2720831"/>
          </a:xfrm>
        </p:spPr>
        <p:txBody>
          <a:bodyPr>
            <a:noAutofit/>
          </a:bodyPr>
          <a:lstStyle/>
          <a:p>
            <a:r>
              <a:rPr lang="en-US" dirty="0" smtClean="0"/>
              <a:t>Split data in half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Sort each half using Merge Sort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Merge the halves</a:t>
            </a:r>
          </a:p>
          <a:p>
            <a:pPr lvl="1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30276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9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3519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6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6599" y="537691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29424" y="538082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15714" y="3676823"/>
            <a:ext cx="5309452" cy="451368"/>
            <a:chOff x="1715714" y="3676823"/>
            <a:chExt cx="5309452" cy="451368"/>
          </a:xfrm>
        </p:grpSpPr>
        <p:sp>
          <p:nvSpPr>
            <p:cNvPr id="37" name="TextBox 36"/>
            <p:cNvSpPr txBox="1"/>
            <p:nvPr/>
          </p:nvSpPr>
          <p:spPr>
            <a:xfrm>
              <a:off x="1715714" y="3685037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44312" y="3687776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95737" y="3676823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85046" y="3691528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28562" y="3680158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21773" y="3687776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34630" y="3685037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72122" y="3685037"/>
              <a:ext cx="480854" cy="436663"/>
            </a:xfrm>
            <a:prstGeom prst="rect">
              <a:avLst/>
            </a:prstGeom>
            <a:solidFill>
              <a:schemeClr val="bg1"/>
            </a:solidFill>
            <a:ln w="285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785424" y="5462066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12155" y="5461476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38886" y="5460886"/>
            <a:ext cx="480854" cy="436663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20841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9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525819" y="3600859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6</a:t>
            </a:r>
            <a:endParaRPr lang="en-US" sz="3200" dirty="0">
              <a:solidFill>
                <a:srgbClr val="FF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696599" y="4185635"/>
            <a:ext cx="1145633" cy="1779970"/>
            <a:chOff x="3696599" y="4185635"/>
            <a:chExt cx="1145633" cy="1779970"/>
          </a:xfrm>
        </p:grpSpPr>
        <p:cxnSp>
          <p:nvCxnSpPr>
            <p:cNvPr id="45" name="Straight Arrow Connector 44"/>
            <p:cNvCxnSpPr/>
            <p:nvPr/>
          </p:nvCxnSpPr>
          <p:spPr>
            <a:xfrm flipH="1">
              <a:off x="4001436" y="4185635"/>
              <a:ext cx="840796" cy="1191284"/>
            </a:xfrm>
            <a:prstGeom prst="straightConnector1">
              <a:avLst/>
            </a:prstGeom>
            <a:ln w="28575" cmpd="sng"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696599" y="5380829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6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68989" y="4185635"/>
            <a:ext cx="1093260" cy="1779970"/>
            <a:chOff x="3868989" y="4185635"/>
            <a:chExt cx="1093260" cy="1779970"/>
          </a:xfrm>
        </p:grpSpPr>
        <p:cxnSp>
          <p:nvCxnSpPr>
            <p:cNvPr id="42" name="Straight Arrow Connector 41"/>
            <p:cNvCxnSpPr>
              <a:endCxn id="26" idx="0"/>
            </p:cNvCxnSpPr>
            <p:nvPr/>
          </p:nvCxnSpPr>
          <p:spPr>
            <a:xfrm>
              <a:off x="3868989" y="4185635"/>
              <a:ext cx="776848" cy="1195194"/>
            </a:xfrm>
            <a:prstGeom prst="straightConnector1">
              <a:avLst/>
            </a:prstGeom>
            <a:ln w="28575" cmpd="sng"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329424" y="5380829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9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880155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6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12980" y="1617714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9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3306576" y="1881120"/>
            <a:ext cx="1491661" cy="0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05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75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Complexity of 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300" y="3237654"/>
            <a:ext cx="8229600" cy="4525963"/>
          </a:xfrm>
        </p:spPr>
        <p:txBody>
          <a:bodyPr/>
          <a:lstStyle/>
          <a:p>
            <a:r>
              <a:rPr lang="en-US" dirty="0"/>
              <a:t>Lots of </a:t>
            </a:r>
            <a:r>
              <a:rPr lang="en-US" dirty="0" smtClean="0"/>
              <a:t>algebra</a:t>
            </a:r>
          </a:p>
          <a:p>
            <a:r>
              <a:rPr lang="en-US" dirty="0" smtClean="0"/>
              <a:t>Eventually </a:t>
            </a:r>
            <a:r>
              <a:rPr lang="en-US" dirty="0"/>
              <a:t>we see that  </a:t>
            </a:r>
          </a:p>
          <a:p>
            <a:r>
              <a:rPr lang="en-US" dirty="0"/>
              <a:t>T(n) is O(n* log(n))</a:t>
            </a:r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093983" y="1025881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26808" y="1025881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7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59633" y="1025881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92458" y="1025881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9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25283" y="1025881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6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58108" y="1025881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90933" y="1025881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23758" y="1025881"/>
            <a:ext cx="632825" cy="58477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923770" y="1933825"/>
            <a:ext cx="2531300" cy="584776"/>
            <a:chOff x="1837403" y="1971253"/>
            <a:chExt cx="2531300" cy="584776"/>
          </a:xfrm>
        </p:grpSpPr>
        <p:sp>
          <p:nvSpPr>
            <p:cNvPr id="64" name="TextBox 63"/>
            <p:cNvSpPr txBox="1"/>
            <p:nvPr/>
          </p:nvSpPr>
          <p:spPr>
            <a:xfrm>
              <a:off x="1837403" y="197125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470228" y="197125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7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103053" y="197125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1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735878" y="197125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9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95494" y="1933825"/>
            <a:ext cx="2531300" cy="584776"/>
            <a:chOff x="4434168" y="1971253"/>
            <a:chExt cx="2531300" cy="584776"/>
          </a:xfrm>
        </p:grpSpPr>
        <p:sp>
          <p:nvSpPr>
            <p:cNvPr id="69" name="TextBox 68"/>
            <p:cNvSpPr txBox="1"/>
            <p:nvPr/>
          </p:nvSpPr>
          <p:spPr>
            <a:xfrm>
              <a:off x="4434168" y="197125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6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66993" y="197125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5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699818" y="197125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F0000"/>
                  </a:solidFill>
                </a:rPr>
                <a:t>2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32643" y="1971253"/>
              <a:ext cx="632825" cy="584776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53012" y="1610657"/>
            <a:ext cx="2068688" cy="323168"/>
            <a:chOff x="1996432" y="1063309"/>
            <a:chExt cx="2068688" cy="323168"/>
          </a:xfrm>
        </p:grpSpPr>
        <p:cxnSp>
          <p:nvCxnSpPr>
            <p:cNvPr id="74" name="Straight Arrow Connector 73"/>
            <p:cNvCxnSpPr>
              <a:stCxn id="55" idx="2"/>
              <a:endCxn id="64" idx="0"/>
            </p:cNvCxnSpPr>
            <p:nvPr/>
          </p:nvCxnSpPr>
          <p:spPr>
            <a:xfrm flipH="1">
              <a:off x="1996432" y="1063309"/>
              <a:ext cx="170213" cy="323168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56" idx="2"/>
              <a:endCxn id="65" idx="0"/>
            </p:cNvCxnSpPr>
            <p:nvPr/>
          </p:nvCxnSpPr>
          <p:spPr>
            <a:xfrm flipH="1">
              <a:off x="2629257" y="1063309"/>
              <a:ext cx="170213" cy="323168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57" idx="2"/>
              <a:endCxn id="66" idx="0"/>
            </p:cNvCxnSpPr>
            <p:nvPr/>
          </p:nvCxnSpPr>
          <p:spPr>
            <a:xfrm flipH="1">
              <a:off x="3262082" y="1063309"/>
              <a:ext cx="170213" cy="323168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7" idx="0"/>
            </p:cNvCxnSpPr>
            <p:nvPr/>
          </p:nvCxnSpPr>
          <p:spPr>
            <a:xfrm flipH="1">
              <a:off x="3894907" y="1063309"/>
              <a:ext cx="170213" cy="323168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954525" y="1610657"/>
            <a:ext cx="2068686" cy="323168"/>
            <a:chOff x="4697945" y="1063309"/>
            <a:chExt cx="2068686" cy="323168"/>
          </a:xfrm>
        </p:grpSpPr>
        <p:cxnSp>
          <p:nvCxnSpPr>
            <p:cNvPr id="79" name="Straight Arrow Connector 78"/>
            <p:cNvCxnSpPr>
              <a:stCxn id="59" idx="2"/>
              <a:endCxn id="69" idx="0"/>
            </p:cNvCxnSpPr>
            <p:nvPr/>
          </p:nvCxnSpPr>
          <p:spPr>
            <a:xfrm>
              <a:off x="4697945" y="1063309"/>
              <a:ext cx="170211" cy="323168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0" idx="2"/>
              <a:endCxn id="70" idx="0"/>
            </p:cNvCxnSpPr>
            <p:nvPr/>
          </p:nvCxnSpPr>
          <p:spPr>
            <a:xfrm>
              <a:off x="5330770" y="1063309"/>
              <a:ext cx="170211" cy="323168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1" idx="2"/>
              <a:endCxn id="71" idx="0"/>
            </p:cNvCxnSpPr>
            <p:nvPr/>
          </p:nvCxnSpPr>
          <p:spPr>
            <a:xfrm>
              <a:off x="5963595" y="1063309"/>
              <a:ext cx="170211" cy="323168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62" idx="2"/>
              <a:endCxn id="72" idx="0"/>
            </p:cNvCxnSpPr>
            <p:nvPr/>
          </p:nvCxnSpPr>
          <p:spPr>
            <a:xfrm>
              <a:off x="6596420" y="1063309"/>
              <a:ext cx="170211" cy="323168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34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long does it take to </a:t>
            </a:r>
            <a:r>
              <a:rPr lang="en-US" smtClean="0"/>
              <a:t>sort 180 </a:t>
            </a:r>
            <a:r>
              <a:rPr lang="en-US" dirty="0" smtClean="0"/>
              <a:t>exam papers?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3936" y="2369545"/>
            <a:ext cx="7010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T</a:t>
            </a:r>
            <a:r>
              <a:rPr lang="en-US" sz="3600" smtClean="0">
                <a:solidFill>
                  <a:srgbClr val="0000FF"/>
                </a:solidFill>
              </a:rPr>
              <a:t>(180</a:t>
            </a:r>
            <a:r>
              <a:rPr lang="en-US" sz="3600" dirty="0" smtClean="0">
                <a:solidFill>
                  <a:srgbClr val="0000FF"/>
                </a:solidFill>
              </a:rPr>
              <a:t>) α  180 * log 180 = 1,248 visits </a:t>
            </a:r>
            <a:endParaRPr 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10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46"/>
            <a:ext cx="8229600" cy="1143000"/>
          </a:xfrm>
        </p:spPr>
        <p:txBody>
          <a:bodyPr/>
          <a:lstStyle/>
          <a:p>
            <a:r>
              <a:rPr lang="en-US" dirty="0" smtClean="0"/>
              <a:t>Searching a sorted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30207"/>
          </a:xfrm>
        </p:spPr>
        <p:txBody>
          <a:bodyPr>
            <a:noAutofit/>
          </a:bodyPr>
          <a:lstStyle/>
          <a:p>
            <a:r>
              <a:rPr lang="en-US" sz="3600" dirty="0" smtClean="0"/>
              <a:t>Given a sorted array a of </a:t>
            </a:r>
            <a:r>
              <a:rPr lang="en-US" sz="3600" dirty="0" err="1" smtClean="0"/>
              <a:t>ints</a:t>
            </a:r>
            <a:endParaRPr lang="en-US" sz="3600" dirty="0" smtClean="0"/>
          </a:p>
          <a:p>
            <a:r>
              <a:rPr lang="en-US" sz="3600" dirty="0" smtClean="0"/>
              <a:t>What is the index of some </a:t>
            </a:r>
            <a:r>
              <a:rPr lang="en-US" sz="3600" dirty="0" err="1" smtClean="0"/>
              <a:t>int</a:t>
            </a:r>
            <a:r>
              <a:rPr lang="en-US" sz="3600" dirty="0" smtClean="0"/>
              <a:t> k?</a:t>
            </a:r>
          </a:p>
          <a:p>
            <a:r>
              <a:rPr lang="en-US" sz="3600" dirty="0" smtClean="0"/>
              <a:t>Linear search: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803650" y="3691510"/>
            <a:ext cx="6094938" cy="267765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findK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k)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for (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=0;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a.length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++)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if (a[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] == k)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return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return -1;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219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0367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Complexity of linear search in a sorted array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23" y="922634"/>
            <a:ext cx="8938845" cy="1754136"/>
          </a:xfrm>
        </p:spPr>
        <p:txBody>
          <a:bodyPr>
            <a:noAutofit/>
          </a:bodyPr>
          <a:lstStyle/>
          <a:p>
            <a:r>
              <a:rPr lang="en-US" dirty="0" smtClean="0"/>
              <a:t>If the array </a:t>
            </a:r>
            <a:r>
              <a:rPr lang="en-US" u="sng" dirty="0" err="1" smtClean="0"/>
              <a:t>doesn</a:t>
            </a:r>
            <a:r>
              <a:rPr lang="fr-FR" u="sng" dirty="0" smtClean="0"/>
              <a:t>’</a:t>
            </a:r>
            <a:r>
              <a:rPr lang="en-US" u="sng" dirty="0" smtClean="0"/>
              <a:t>t</a:t>
            </a:r>
            <a:r>
              <a:rPr lang="en-US" dirty="0" smtClean="0"/>
              <a:t> contain k:</a:t>
            </a:r>
          </a:p>
          <a:p>
            <a:pPr lvl="1"/>
            <a:r>
              <a:rPr lang="en-US" dirty="0" smtClean="0"/>
              <a:t>T(n) =  n visits, where n = length of the array</a:t>
            </a:r>
          </a:p>
          <a:p>
            <a:r>
              <a:rPr lang="en-US" dirty="0" smtClean="0"/>
              <a:t>If the array </a:t>
            </a:r>
            <a:r>
              <a:rPr lang="en-US" u="sng" dirty="0" smtClean="0"/>
              <a:t>does</a:t>
            </a:r>
            <a:r>
              <a:rPr lang="en-US" dirty="0" smtClean="0"/>
              <a:t> contain k: </a:t>
            </a:r>
          </a:p>
          <a:p>
            <a:pPr lvl="1"/>
            <a:r>
              <a:rPr lang="en-US" dirty="0" smtClean="0"/>
              <a:t>Over many executions, k is equally likely to be in any array slot</a:t>
            </a:r>
          </a:p>
          <a:p>
            <a:pPr lvl="1"/>
            <a:r>
              <a:rPr lang="en-US" dirty="0" smtClean="0"/>
              <a:t>Half of the time, k is in the lower half of the array, so T(n) &lt; n/2</a:t>
            </a:r>
          </a:p>
          <a:p>
            <a:pPr lvl="1"/>
            <a:r>
              <a:rPr lang="en-US" dirty="0"/>
              <a:t>Half of the time, k is in the </a:t>
            </a:r>
            <a:r>
              <a:rPr lang="en-US" dirty="0" smtClean="0"/>
              <a:t>upper </a:t>
            </a:r>
            <a:r>
              <a:rPr lang="en-US" dirty="0"/>
              <a:t>half of the array, so T(n) </a:t>
            </a:r>
            <a:r>
              <a:rPr lang="en-US" dirty="0" smtClean="0"/>
              <a:t>&gt; </a:t>
            </a:r>
            <a:r>
              <a:rPr lang="en-US" dirty="0"/>
              <a:t>n/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On average, T(n) = n/2</a:t>
            </a:r>
          </a:p>
          <a:p>
            <a:r>
              <a:rPr lang="en-US" dirty="0" smtClean="0">
                <a:sym typeface="Wingdings"/>
              </a:rPr>
              <a:t> In both cases, T(n) = O(n)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199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CS 46B: Data Structures</a:t>
            </a:r>
            <a:br>
              <a:rPr lang="en-US" dirty="0" smtClean="0"/>
            </a:br>
            <a:r>
              <a:rPr lang="en-US" dirty="0" smtClean="0"/>
              <a:t>Boxing/Unboxing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449" y="3886200"/>
            <a:ext cx="6400800" cy="1752600"/>
          </a:xfrm>
        </p:spPr>
        <p:txBody>
          <a:bodyPr/>
          <a:lstStyle/>
          <a:p>
            <a:r>
              <a:rPr lang="en-US" dirty="0" smtClean="0"/>
              <a:t>Professor Phil Heller</a:t>
            </a:r>
            <a:endParaRPr lang="en-US" dirty="0"/>
          </a:p>
        </p:txBody>
      </p:sp>
      <p:pic>
        <p:nvPicPr>
          <p:cNvPr id="9" name="Picture 8" descr="Fig2_Representatives_with_callout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7" y="4833871"/>
            <a:ext cx="3924590" cy="16098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 descr="oceansp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94" y="237960"/>
            <a:ext cx="2650651" cy="185562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 descr="mande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9" y="4600497"/>
            <a:ext cx="4175302" cy="20766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naturalnautilu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01" y="-123368"/>
            <a:ext cx="1978679" cy="25407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 descr="fibonacci-stor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47" y="175383"/>
            <a:ext cx="3103767" cy="196097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69584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39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 has a wrapper class for all 8 primitive types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49697"/>
              </p:ext>
            </p:extLst>
          </p:nvPr>
        </p:nvGraphicFramePr>
        <p:xfrm>
          <a:off x="1375552" y="1582588"/>
          <a:ext cx="6096000" cy="4663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Primitive</a:t>
                      </a:r>
                      <a:r>
                        <a:rPr lang="en-US" sz="2800" baseline="0" dirty="0" smtClean="0"/>
                        <a:t> type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Wrapper class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byte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Byte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short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Short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int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Integer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Long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float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Float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double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Double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boolean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Boolean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char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Character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67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1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Boxing: Where a wrapper is </a:t>
            </a:r>
            <a:r>
              <a:rPr lang="en-US" i="1" u="sng" dirty="0" smtClean="0"/>
              <a:t>expected</a:t>
            </a:r>
            <a:r>
              <a:rPr lang="en-US" dirty="0" smtClean="0"/>
              <a:t>, a primitive is </a:t>
            </a:r>
            <a:r>
              <a:rPr lang="en-US" i="1" u="sng" dirty="0" smtClean="0"/>
              <a:t>accepted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2257" y="3381712"/>
            <a:ext cx="8229600" cy="1293195"/>
          </a:xfrm>
        </p:spPr>
        <p:txBody>
          <a:bodyPr/>
          <a:lstStyle/>
          <a:p>
            <a:r>
              <a:rPr lang="en-US" dirty="0" err="1" smtClean="0"/>
              <a:t>Wouldn</a:t>
            </a:r>
            <a:r>
              <a:rPr lang="fr-FR" dirty="0" smtClean="0"/>
              <a:t>’</a:t>
            </a:r>
            <a:r>
              <a:rPr lang="en-US" dirty="0" smtClean="0"/>
              <a:t>t compile in ancient Java </a:t>
            </a:r>
          </a:p>
          <a:p>
            <a:r>
              <a:rPr lang="en-US" dirty="0" smtClean="0"/>
              <a:t>Compiler converts line 2 to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6435" y="1814503"/>
            <a:ext cx="5725546" cy="120032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Courier"/>
                <a:cs typeface="Courier"/>
              </a:rPr>
              <a:t>int</a:t>
            </a:r>
            <a:r>
              <a:rPr lang="en-US" sz="3600" dirty="0" smtClean="0">
                <a:latin typeface="Courier"/>
                <a:cs typeface="Courier"/>
              </a:rPr>
              <a:t> </a:t>
            </a:r>
            <a:r>
              <a:rPr lang="en-US" sz="3600" dirty="0" err="1" smtClean="0">
                <a:latin typeface="Courier"/>
                <a:cs typeface="Courier"/>
              </a:rPr>
              <a:t>i</a:t>
            </a:r>
            <a:r>
              <a:rPr lang="en-US" sz="3600" dirty="0" smtClean="0">
                <a:latin typeface="Courier"/>
                <a:cs typeface="Courier"/>
              </a:rPr>
              <a:t> = 123;</a:t>
            </a:r>
          </a:p>
          <a:p>
            <a:r>
              <a:rPr lang="en-US" sz="3600" dirty="0" smtClean="0">
                <a:latin typeface="Courier"/>
                <a:cs typeface="Courier"/>
              </a:rPr>
              <a:t>Integer wrapped = </a:t>
            </a:r>
            <a:r>
              <a:rPr lang="en-US" sz="3600" dirty="0" err="1" smtClean="0">
                <a:latin typeface="Courier"/>
                <a:cs typeface="Courier"/>
              </a:rPr>
              <a:t>i</a:t>
            </a:r>
            <a:r>
              <a:rPr lang="en-US" sz="3600" dirty="0" smtClean="0">
                <a:latin typeface="Courier"/>
                <a:cs typeface="Courier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9394" y="4674907"/>
            <a:ext cx="4894414" cy="120032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/>
                <a:cs typeface="Courier"/>
              </a:rPr>
              <a:t>Integer wrapped = </a:t>
            </a:r>
          </a:p>
          <a:p>
            <a:r>
              <a:rPr lang="en-US" sz="3600" dirty="0">
                <a:latin typeface="Courier"/>
                <a:cs typeface="Courier"/>
              </a:rPr>
              <a:t> </a:t>
            </a:r>
            <a:r>
              <a:rPr lang="en-US" sz="3600" dirty="0" smtClean="0">
                <a:latin typeface="Courier"/>
                <a:cs typeface="Courier"/>
              </a:rPr>
              <a:t> new Integer(</a:t>
            </a:r>
            <a:r>
              <a:rPr lang="en-US" sz="3600" dirty="0" err="1" smtClean="0">
                <a:latin typeface="Courier"/>
                <a:cs typeface="Courier"/>
              </a:rPr>
              <a:t>i</a:t>
            </a:r>
            <a:r>
              <a:rPr lang="en-US" sz="3600" dirty="0" smtClean="0">
                <a:latin typeface="Courier"/>
                <a:cs typeface="Courie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08730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1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Unboxing: Where a primitive  is </a:t>
            </a:r>
            <a:r>
              <a:rPr lang="en-US" i="1" u="sng" dirty="0" smtClean="0"/>
              <a:t>expected</a:t>
            </a:r>
            <a:r>
              <a:rPr lang="en-US" dirty="0" smtClean="0"/>
              <a:t>, a wrapper is </a:t>
            </a:r>
            <a:r>
              <a:rPr lang="en-US" i="1" u="sng" dirty="0" smtClean="0"/>
              <a:t>accepted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3588013"/>
            <a:ext cx="8229600" cy="1293195"/>
          </a:xfrm>
        </p:spPr>
        <p:txBody>
          <a:bodyPr/>
          <a:lstStyle/>
          <a:p>
            <a:r>
              <a:rPr lang="en-US" dirty="0" err="1" smtClean="0"/>
              <a:t>Wouldn</a:t>
            </a:r>
            <a:r>
              <a:rPr lang="fr-FR" dirty="0" smtClean="0"/>
              <a:t>’</a:t>
            </a:r>
            <a:r>
              <a:rPr lang="en-US" dirty="0" smtClean="0"/>
              <a:t>t compile in early Java </a:t>
            </a:r>
          </a:p>
          <a:p>
            <a:r>
              <a:rPr lang="en-US" dirty="0" smtClean="0"/>
              <a:t>Compiler converts line 2 to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16435" y="1627385"/>
            <a:ext cx="5448502" cy="1754327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/>
                <a:cs typeface="Courier"/>
              </a:rPr>
              <a:t>Integer wrapped = </a:t>
            </a:r>
          </a:p>
          <a:p>
            <a:r>
              <a:rPr lang="en-US" sz="3600" dirty="0">
                <a:latin typeface="Courier"/>
                <a:cs typeface="Courier"/>
              </a:rPr>
              <a:t> </a:t>
            </a:r>
            <a:r>
              <a:rPr lang="en-US" sz="3600" dirty="0" smtClean="0">
                <a:latin typeface="Courier"/>
                <a:cs typeface="Courier"/>
              </a:rPr>
              <a:t> new Integer(765);</a:t>
            </a:r>
          </a:p>
          <a:p>
            <a:r>
              <a:rPr lang="en-US" sz="3600" dirty="0" err="1">
                <a:latin typeface="Courier"/>
                <a:cs typeface="Courier"/>
              </a:rPr>
              <a:t>i</a:t>
            </a:r>
            <a:r>
              <a:rPr lang="en-US" sz="3600" dirty="0" err="1" smtClean="0">
                <a:latin typeface="Courier"/>
                <a:cs typeface="Courier"/>
              </a:rPr>
              <a:t>nt</a:t>
            </a:r>
            <a:r>
              <a:rPr lang="en-US" sz="3600" dirty="0" smtClean="0">
                <a:latin typeface="Courier"/>
                <a:cs typeface="Courier"/>
              </a:rPr>
              <a:t> </a:t>
            </a:r>
            <a:r>
              <a:rPr lang="en-US" sz="3600" dirty="0" err="1" smtClean="0">
                <a:latin typeface="Courier"/>
                <a:cs typeface="Courier"/>
              </a:rPr>
              <a:t>i</a:t>
            </a:r>
            <a:r>
              <a:rPr lang="en-US" sz="3600" dirty="0" smtClean="0">
                <a:latin typeface="Courier"/>
                <a:cs typeface="Courier"/>
              </a:rPr>
              <a:t> = wrapped;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5321237"/>
            <a:ext cx="7664854" cy="64633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ourier"/>
                <a:cs typeface="Courier"/>
              </a:rPr>
              <a:t>i</a:t>
            </a:r>
            <a:r>
              <a:rPr lang="en-US" sz="3600" dirty="0" err="1" smtClean="0">
                <a:latin typeface="Courier"/>
                <a:cs typeface="Courier"/>
              </a:rPr>
              <a:t>nt</a:t>
            </a:r>
            <a:r>
              <a:rPr lang="en-US" sz="3600" dirty="0" smtClean="0">
                <a:latin typeface="Courier"/>
                <a:cs typeface="Courier"/>
              </a:rPr>
              <a:t> </a:t>
            </a:r>
            <a:r>
              <a:rPr lang="en-US" sz="3600" dirty="0" err="1" smtClean="0">
                <a:latin typeface="Courier"/>
                <a:cs typeface="Courier"/>
              </a:rPr>
              <a:t>i</a:t>
            </a:r>
            <a:r>
              <a:rPr lang="en-US" sz="3600" dirty="0" smtClean="0">
                <a:latin typeface="Courier"/>
                <a:cs typeface="Courier"/>
              </a:rPr>
              <a:t> = </a:t>
            </a:r>
            <a:r>
              <a:rPr lang="en-US" sz="3600" dirty="0" err="1" smtClean="0">
                <a:latin typeface="Courier"/>
                <a:cs typeface="Courier"/>
              </a:rPr>
              <a:t>wrapped.intValue</a:t>
            </a:r>
            <a:r>
              <a:rPr lang="en-US" sz="3600" dirty="0" smtClean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5088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 46B: Data Structures</a:t>
            </a:r>
            <a:br>
              <a:rPr lang="en-US" dirty="0" smtClean="0"/>
            </a:br>
            <a:r>
              <a:rPr lang="en-US" dirty="0" smtClean="0"/>
              <a:t>Module 5: Midterm 1 &amp; Recursion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449" y="3886200"/>
            <a:ext cx="6400800" cy="1752600"/>
          </a:xfrm>
        </p:spPr>
        <p:txBody>
          <a:bodyPr/>
          <a:lstStyle/>
          <a:p>
            <a:r>
              <a:rPr lang="en-US" dirty="0" smtClean="0"/>
              <a:t>Professor Phil Heller</a:t>
            </a:r>
            <a:endParaRPr lang="en-US" dirty="0"/>
          </a:p>
        </p:txBody>
      </p:sp>
      <p:pic>
        <p:nvPicPr>
          <p:cNvPr id="9" name="Picture 8" descr="Fig2_Representatives_with_callout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7" y="4833871"/>
            <a:ext cx="3924590" cy="16098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 descr="oceansp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94" y="237960"/>
            <a:ext cx="2650651" cy="185562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 descr="mande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9" y="4600497"/>
            <a:ext cx="4175302" cy="20766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naturalnautilu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01" y="-123368"/>
            <a:ext cx="1978679" cy="25407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 descr="fibonacci-stor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47" y="175383"/>
            <a:ext cx="3103767" cy="196097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7886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Chars and other primitives aren’t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only make method calls on objects</a:t>
            </a:r>
          </a:p>
          <a:p>
            <a:r>
              <a:rPr lang="en-US" dirty="0" smtClean="0"/>
              <a:t>You can</a:t>
            </a:r>
            <a:r>
              <a:rPr lang="fr-FR" dirty="0" smtClean="0"/>
              <a:t>’</a:t>
            </a:r>
            <a:r>
              <a:rPr lang="en-US" dirty="0" smtClean="0"/>
              <a:t>t make method calls on primitives</a:t>
            </a:r>
          </a:p>
          <a:p>
            <a:pPr lvl="1"/>
            <a:r>
              <a:rPr lang="en-US" dirty="0" smtClean="0"/>
              <a:t>In Eclipse: Compiler error</a:t>
            </a:r>
          </a:p>
          <a:p>
            <a:pPr lvl="1"/>
            <a:r>
              <a:rPr lang="en-US" dirty="0" smtClean="0"/>
              <a:t>On MT2 and final: </a:t>
            </a:r>
            <a:r>
              <a:rPr lang="en-US" smtClean="0"/>
              <a:t>Heavy penalty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00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109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CS 46B: Data Structures</a:t>
            </a:r>
            <a:br>
              <a:rPr lang="en-US" dirty="0" smtClean="0"/>
            </a:b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449" y="3603984"/>
            <a:ext cx="6400800" cy="1752600"/>
          </a:xfrm>
        </p:spPr>
        <p:txBody>
          <a:bodyPr/>
          <a:lstStyle/>
          <a:p>
            <a:r>
              <a:rPr lang="en-US" dirty="0" smtClean="0"/>
              <a:t>Professor Phil Heller</a:t>
            </a:r>
            <a:endParaRPr lang="en-US" dirty="0"/>
          </a:p>
        </p:txBody>
      </p:sp>
      <p:pic>
        <p:nvPicPr>
          <p:cNvPr id="9" name="Picture 8" descr="Fig2_Representatives_with_callout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7" y="4833871"/>
            <a:ext cx="3924590" cy="16098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 descr="oceansp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94" y="237960"/>
            <a:ext cx="2650651" cy="185562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 descr="naturalnautilu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01" y="-123368"/>
            <a:ext cx="1978679" cy="25407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 descr="fibonacci-stor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47" y="175383"/>
            <a:ext cx="3103767" cy="196097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Parrot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17916"/>
            <a:ext cx="3245888" cy="1825812"/>
          </a:xfrm>
          <a:prstGeom prst="rect">
            <a:avLst/>
          </a:prstGeom>
          <a:ln>
            <a:solidFill>
              <a:srgbClr val="000090"/>
            </a:solidFill>
          </a:ln>
        </p:spPr>
      </p:pic>
    </p:spTree>
    <p:extLst>
      <p:ext uri="{BB962C8B-B14F-4D97-AF65-F5344CB8AC3E}">
        <p14:creationId xmlns:p14="http://schemas.microsoft.com/office/powerpoint/2010/main" val="275625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97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Interfaces review</a:t>
            </a:r>
            <a:endParaRPr lang="en-US" dirty="0">
              <a:solidFill>
                <a:srgbClr val="B300B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9894" y="933268"/>
            <a:ext cx="4371109" cy="206210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Courier"/>
                <a:cs typeface="Courier"/>
              </a:rPr>
              <a:t>i</a:t>
            </a:r>
            <a:r>
              <a:rPr lang="en-US" sz="3200" dirty="0" smtClean="0">
                <a:solidFill>
                  <a:srgbClr val="3366FF"/>
                </a:solidFill>
                <a:latin typeface="Courier"/>
                <a:cs typeface="Courier"/>
              </a:rPr>
              <a:t>nterface Flier {</a:t>
            </a:r>
          </a:p>
          <a:p>
            <a:r>
              <a:rPr lang="en-US" sz="3200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3366FF"/>
                </a:solidFill>
                <a:latin typeface="Courier"/>
                <a:cs typeface="Courier"/>
              </a:rPr>
              <a:t> void flap();</a:t>
            </a:r>
          </a:p>
          <a:p>
            <a:r>
              <a:rPr lang="en-US" sz="3200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3366FF"/>
                </a:solidFill>
                <a:latin typeface="Courier"/>
                <a:cs typeface="Courier"/>
              </a:rPr>
              <a:t> void glide();</a:t>
            </a:r>
            <a:endParaRPr lang="en-US" sz="3200" dirty="0">
              <a:solidFill>
                <a:srgbClr val="3366FF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3366FF"/>
                </a:solidFill>
                <a:latin typeface="Courier"/>
                <a:cs typeface="Courier"/>
              </a:rPr>
              <a:t>}</a:t>
            </a:r>
            <a:endParaRPr lang="en-US" sz="3200" dirty="0">
              <a:solidFill>
                <a:srgbClr val="3366FF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107" y="3349993"/>
            <a:ext cx="8065028" cy="3046988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  <a:latin typeface="Courier"/>
                <a:cs typeface="Courier"/>
              </a:rPr>
              <a:t>c</a:t>
            </a:r>
            <a:r>
              <a:rPr lang="en-US" sz="3200" dirty="0" smtClean="0">
                <a:solidFill>
                  <a:srgbClr val="800000"/>
                </a:solidFill>
                <a:latin typeface="Courier"/>
                <a:cs typeface="Courier"/>
              </a:rPr>
              <a:t>lass Parrot implements </a:t>
            </a:r>
            <a:r>
              <a:rPr lang="en-US" sz="3200" dirty="0" smtClean="0">
                <a:solidFill>
                  <a:srgbClr val="3366FF"/>
                </a:solidFill>
                <a:latin typeface="Courier"/>
                <a:cs typeface="Courier"/>
              </a:rPr>
              <a:t>Flier</a:t>
            </a:r>
            <a:r>
              <a:rPr lang="en-US" sz="3200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8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3200" dirty="0">
                <a:solidFill>
                  <a:srgbClr val="B300B3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B300B3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3366FF"/>
                </a:solidFill>
                <a:latin typeface="Courier"/>
                <a:cs typeface="Courier"/>
              </a:rPr>
              <a:t>public void flap() { . . . }</a:t>
            </a:r>
          </a:p>
          <a:p>
            <a:r>
              <a:rPr lang="en-US" sz="3200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3366FF"/>
                </a:solidFill>
                <a:latin typeface="Courier"/>
                <a:cs typeface="Courier"/>
              </a:rPr>
              <a:t> public void glide() { . . . }</a:t>
            </a:r>
          </a:p>
          <a:p>
            <a:r>
              <a:rPr lang="en-US" sz="3200" dirty="0" smtClean="0">
                <a:solidFill>
                  <a:srgbClr val="800000"/>
                </a:solidFill>
                <a:latin typeface="Courier"/>
                <a:cs typeface="Courier"/>
              </a:rPr>
              <a:t>  public void speak() { . . . }</a:t>
            </a:r>
          </a:p>
          <a:p>
            <a:r>
              <a:rPr lang="en-US" sz="3200" dirty="0" smtClean="0">
                <a:solidFill>
                  <a:srgbClr val="800000"/>
                </a:solidFill>
                <a:latin typeface="Courier"/>
                <a:cs typeface="Courier"/>
              </a:rPr>
              <a:t>  public void squawk() { . . . }</a:t>
            </a:r>
          </a:p>
          <a:p>
            <a:r>
              <a:rPr lang="en-US" sz="3200" dirty="0" smtClean="0">
                <a:solidFill>
                  <a:srgbClr val="800000"/>
                </a:solidFill>
                <a:latin typeface="Courier"/>
                <a:cs typeface="Courier"/>
              </a:rPr>
              <a:t>}</a:t>
            </a:r>
            <a:endParaRPr lang="en-US" sz="3200" dirty="0">
              <a:solidFill>
                <a:srgbClr val="8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9583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35834"/>
            <a:ext cx="8229600" cy="4597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Interfaces review: 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class Parrot implements </a:t>
            </a:r>
            <a:r>
              <a:rPr lang="en-US" dirty="0" smtClean="0">
                <a:solidFill>
                  <a:srgbClr val="B300B3"/>
                </a:solidFill>
              </a:rPr>
              <a:t>Flier</a:t>
            </a:r>
            <a:endParaRPr lang="en-US" dirty="0">
              <a:solidFill>
                <a:srgbClr val="B300B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1258" y="1143439"/>
            <a:ext cx="57581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Stack                                   Heap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4973191" y="1277893"/>
            <a:ext cx="0" cy="46691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27C14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931541" y="1829239"/>
            <a:ext cx="7010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27C14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pic>
        <p:nvPicPr>
          <p:cNvPr id="8" name="Picture 7" descr="Parrot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05" y="2015649"/>
            <a:ext cx="3245888" cy="1825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6471" y="2151813"/>
            <a:ext cx="431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Parrot </a:t>
            </a:r>
            <a:r>
              <a:rPr lang="en-US" sz="2800" dirty="0" err="1" smtClean="0">
                <a:solidFill>
                  <a:srgbClr val="0000FF"/>
                </a:solidFill>
              </a:rPr>
              <a:t>polly</a:t>
            </a:r>
            <a:r>
              <a:rPr lang="en-US" sz="2800" dirty="0" smtClean="0">
                <a:solidFill>
                  <a:srgbClr val="0000FF"/>
                </a:solidFill>
              </a:rPr>
              <a:t> = new Parrot()</a:t>
            </a:r>
            <a:r>
              <a:rPr lang="en-US" sz="2800" dirty="0">
                <a:solidFill>
                  <a:srgbClr val="0000FF"/>
                </a:solidFill>
              </a:rPr>
              <a:t>;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438365" y="2449108"/>
            <a:ext cx="10533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57200" y="3977625"/>
            <a:ext cx="2151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B300B3"/>
                </a:solidFill>
              </a:rPr>
              <a:t>Flier f = </a:t>
            </a:r>
            <a:r>
              <a:rPr lang="en-US" sz="2800" dirty="0" err="1" smtClean="0">
                <a:solidFill>
                  <a:srgbClr val="B300B3"/>
                </a:solidFill>
              </a:rPr>
              <a:t>polly</a:t>
            </a:r>
            <a:r>
              <a:rPr lang="en-US" sz="2800" dirty="0" smtClean="0">
                <a:solidFill>
                  <a:srgbClr val="B300B3"/>
                </a:solidFill>
              </a:rPr>
              <a:t>;</a:t>
            </a:r>
            <a:endParaRPr lang="en-US" sz="2800" dirty="0">
              <a:solidFill>
                <a:srgbClr val="B300B3"/>
              </a:solidFill>
            </a:endParaRPr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 bwMode="auto">
          <a:xfrm flipV="1">
            <a:off x="2608876" y="2845707"/>
            <a:ext cx="2882829" cy="13935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300B3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36471" y="2490855"/>
            <a:ext cx="4758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polly.speak</a:t>
            </a:r>
            <a:r>
              <a:rPr lang="en-US" sz="2800" dirty="0" smtClean="0">
                <a:solidFill>
                  <a:srgbClr val="0000FF"/>
                </a:solidFill>
              </a:rPr>
              <a:t>(); </a:t>
            </a:r>
            <a:r>
              <a:rPr lang="en-US" sz="2800" dirty="0" err="1" smtClean="0">
                <a:solidFill>
                  <a:srgbClr val="0000FF"/>
                </a:solidFill>
              </a:rPr>
              <a:t>polly.squawk</a:t>
            </a:r>
            <a:r>
              <a:rPr lang="en-US" sz="2800" dirty="0" smtClean="0">
                <a:solidFill>
                  <a:srgbClr val="0000FF"/>
                </a:solidFill>
              </a:rPr>
              <a:t>();</a:t>
            </a:r>
          </a:p>
          <a:p>
            <a:r>
              <a:rPr lang="en-US" sz="2800" dirty="0" err="1" smtClean="0">
                <a:solidFill>
                  <a:srgbClr val="0000FF"/>
                </a:solidFill>
              </a:rPr>
              <a:t>polly.flap</a:t>
            </a:r>
            <a:r>
              <a:rPr lang="en-US" sz="2800" dirty="0" smtClean="0">
                <a:solidFill>
                  <a:srgbClr val="0000FF"/>
                </a:solidFill>
              </a:rPr>
              <a:t>(); </a:t>
            </a:r>
            <a:r>
              <a:rPr lang="en-US" sz="2800" dirty="0" err="1" smtClean="0">
                <a:solidFill>
                  <a:srgbClr val="0000FF"/>
                </a:solidFill>
              </a:rPr>
              <a:t>polly.glide</a:t>
            </a:r>
            <a:r>
              <a:rPr lang="en-US" sz="2800" dirty="0" smtClean="0">
                <a:solidFill>
                  <a:srgbClr val="0000FF"/>
                </a:solidFill>
              </a:rPr>
              <a:t>();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7191" y="4318524"/>
            <a:ext cx="13998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B300B3"/>
                </a:solidFill>
              </a:rPr>
              <a:t>f.flap</a:t>
            </a:r>
            <a:r>
              <a:rPr lang="en-US" sz="2800" dirty="0" smtClean="0">
                <a:solidFill>
                  <a:srgbClr val="B300B3"/>
                </a:solidFill>
              </a:rPr>
              <a:t>();</a:t>
            </a:r>
          </a:p>
          <a:p>
            <a:r>
              <a:rPr lang="en-US" sz="2800" dirty="0" err="1" smtClean="0">
                <a:solidFill>
                  <a:srgbClr val="B300B3"/>
                </a:solidFill>
              </a:rPr>
              <a:t>f.glide</a:t>
            </a:r>
            <a:r>
              <a:rPr lang="en-US" sz="2800" dirty="0" smtClean="0">
                <a:solidFill>
                  <a:srgbClr val="B300B3"/>
                </a:solidFill>
              </a:rPr>
              <a:t>();</a:t>
            </a:r>
            <a:endParaRPr lang="en-US" sz="2800" dirty="0">
              <a:solidFill>
                <a:srgbClr val="B300B3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1297" y="5280667"/>
            <a:ext cx="18083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B300B3"/>
                </a:solidFill>
              </a:rPr>
              <a:t>f.speak</a:t>
            </a:r>
            <a:r>
              <a:rPr lang="en-US" sz="2800" dirty="0" smtClean="0">
                <a:solidFill>
                  <a:srgbClr val="B300B3"/>
                </a:solidFill>
              </a:rPr>
              <a:t>();</a:t>
            </a:r>
          </a:p>
          <a:p>
            <a:r>
              <a:rPr lang="en-US" sz="2800" dirty="0" err="1" smtClean="0">
                <a:solidFill>
                  <a:srgbClr val="B300B3"/>
                </a:solidFill>
              </a:rPr>
              <a:t>f.squawk</a:t>
            </a:r>
            <a:r>
              <a:rPr lang="en-US" sz="2800" dirty="0" smtClean="0">
                <a:solidFill>
                  <a:srgbClr val="B300B3"/>
                </a:solidFill>
              </a:rPr>
              <a:t>();</a:t>
            </a:r>
            <a:endParaRPr lang="en-US" sz="2800" dirty="0">
              <a:solidFill>
                <a:srgbClr val="B300B3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75159" y="5449553"/>
            <a:ext cx="1568012" cy="647529"/>
            <a:chOff x="4771122" y="6104500"/>
            <a:chExt cx="1180798" cy="359766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V="1">
              <a:off x="4771122" y="6104500"/>
              <a:ext cx="1180798" cy="359766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4771122" y="6104500"/>
              <a:ext cx="1180798" cy="359766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31" name="TextBox 30"/>
          <p:cNvSpPr txBox="1"/>
          <p:nvPr/>
        </p:nvSpPr>
        <p:spPr>
          <a:xfrm>
            <a:off x="2343463" y="5551036"/>
            <a:ext cx="206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Compiler error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82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2" grpId="0"/>
      <p:bldP spid="25" grpId="0"/>
      <p:bldP spid="26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3765" y="2181412"/>
            <a:ext cx="6262652" cy="2308324"/>
          </a:xfrm>
          <a:prstGeom prst="rect">
            <a:avLst/>
          </a:prstGeom>
          <a:noFill/>
          <a:ln w="57150" cmpd="sng">
            <a:solidFill>
              <a:srgbClr val="B300B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A compile-time problem</a:t>
            </a:r>
          </a:p>
          <a:p>
            <a:pPr algn="ctr"/>
            <a:r>
              <a:rPr lang="en-US" sz="4800" dirty="0"/>
              <a:t>i</a:t>
            </a:r>
            <a:r>
              <a:rPr lang="en-US" sz="4800" dirty="0" smtClean="0"/>
              <a:t>s </a:t>
            </a:r>
            <a:r>
              <a:rPr lang="en-US" sz="4800" b="1" i="1" u="sng" dirty="0" smtClean="0"/>
              <a:t>always</a:t>
            </a:r>
            <a:r>
              <a:rPr lang="en-US" sz="4800" dirty="0" smtClean="0"/>
              <a:t> better than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 run-time problem</a:t>
            </a:r>
            <a:endParaRPr lang="en-US" sz="4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36588" y="2405529"/>
            <a:ext cx="2002117" cy="2005102"/>
            <a:chOff x="2136588" y="2405529"/>
            <a:chExt cx="2002117" cy="2005102"/>
          </a:xfrm>
        </p:grpSpPr>
        <p:sp>
          <p:nvSpPr>
            <p:cNvPr id="4" name="Rectangle 3"/>
            <p:cNvSpPr/>
            <p:nvPr/>
          </p:nvSpPr>
          <p:spPr>
            <a:xfrm>
              <a:off x="2136588" y="2405529"/>
              <a:ext cx="2002117" cy="68729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32635" y="3723336"/>
              <a:ext cx="938306" cy="68729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136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30" y="26539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Map: A set where every member is associated with another object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76730" y="1673411"/>
            <a:ext cx="3173505" cy="436925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77" y="6042671"/>
            <a:ext cx="25644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Map’s key set                            </a:t>
            </a:r>
            <a:endParaRPr lang="en-US" sz="3200" i="1" dirty="0"/>
          </a:p>
        </p:txBody>
      </p:sp>
      <p:sp>
        <p:nvSpPr>
          <p:cNvPr id="8" name="5-Point Star 7"/>
          <p:cNvSpPr/>
          <p:nvPr/>
        </p:nvSpPr>
        <p:spPr>
          <a:xfrm>
            <a:off x="2208300" y="1949824"/>
            <a:ext cx="448236" cy="433294"/>
          </a:xfrm>
          <a:prstGeom prst="star5">
            <a:avLst/>
          </a:prstGeom>
          <a:solidFill>
            <a:srgbClr val="B300B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2418" y="1838655"/>
            <a:ext cx="6493191" cy="707886"/>
            <a:chOff x="2432418" y="1838655"/>
            <a:chExt cx="6493191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432418" y="2204973"/>
              <a:ext cx="351417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970503" y="1838655"/>
              <a:ext cx="29551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urier"/>
                  <a:cs typeface="Courier"/>
                </a:rPr>
                <a:t>a</a:t>
              </a:r>
              <a:r>
                <a:rPr lang="en-US" sz="4000" dirty="0" err="1" smtClean="0">
                  <a:latin typeface="Courier"/>
                  <a:cs typeface="Courier"/>
                </a:rPr>
                <a:t>ryabhata</a:t>
              </a:r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29" name="5-Point Star 28"/>
          <p:cNvSpPr/>
          <p:nvPr/>
        </p:nvSpPr>
        <p:spPr>
          <a:xfrm>
            <a:off x="1775011" y="4129244"/>
            <a:ext cx="448236" cy="433294"/>
          </a:xfrm>
          <a:prstGeom prst="star5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017059" y="4017683"/>
            <a:ext cx="4750691" cy="708278"/>
            <a:chOff x="2017059" y="4017683"/>
            <a:chExt cx="4750691" cy="708278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2017059" y="4017683"/>
              <a:ext cx="4566025" cy="36671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583084" y="4018075"/>
              <a:ext cx="1846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33" name="5-Point Star 32"/>
          <p:cNvSpPr/>
          <p:nvPr/>
        </p:nvSpPr>
        <p:spPr>
          <a:xfrm>
            <a:off x="1446309" y="4674099"/>
            <a:ext cx="448236" cy="433294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88353" y="4562930"/>
            <a:ext cx="6613521" cy="707886"/>
            <a:chOff x="1688353" y="4562930"/>
            <a:chExt cx="6613521" cy="707886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1688353" y="4929248"/>
              <a:ext cx="489473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583084" y="4562930"/>
              <a:ext cx="17187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urier"/>
                  <a:cs typeface="Courier"/>
                </a:rPr>
                <a:t>g</a:t>
              </a:r>
              <a:r>
                <a:rPr lang="en-US" sz="4000" dirty="0" err="1" smtClean="0">
                  <a:latin typeface="Courier"/>
                  <a:cs typeface="Courier"/>
                </a:rPr>
                <a:t>amow</a:t>
              </a:r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37" name="5-Point Star 36"/>
          <p:cNvSpPr/>
          <p:nvPr/>
        </p:nvSpPr>
        <p:spPr>
          <a:xfrm>
            <a:off x="1431368" y="2494679"/>
            <a:ext cx="448236" cy="433294"/>
          </a:xfrm>
          <a:prstGeom prst="star5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  <a:latin typeface="Courier"/>
              <a:cs typeface="Courier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688353" y="2383510"/>
            <a:ext cx="6926357" cy="707886"/>
            <a:chOff x="1688353" y="2383510"/>
            <a:chExt cx="6926357" cy="707886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1688353" y="2749828"/>
              <a:ext cx="489473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583084" y="2383510"/>
              <a:ext cx="20316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 smtClean="0">
                  <a:latin typeface="Courier"/>
                  <a:cs typeface="Courier"/>
                </a:rPr>
                <a:t>alSufi</a:t>
              </a:r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41" name="5-Point Star 40"/>
          <p:cNvSpPr/>
          <p:nvPr/>
        </p:nvSpPr>
        <p:spPr>
          <a:xfrm>
            <a:off x="2417474" y="3039534"/>
            <a:ext cx="448236" cy="433294"/>
          </a:xfrm>
          <a:prstGeom prst="star5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656536" y="2928365"/>
            <a:ext cx="6266001" cy="707886"/>
            <a:chOff x="2656536" y="2928365"/>
            <a:chExt cx="6266001" cy="707886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656536" y="3294683"/>
              <a:ext cx="3926548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583084" y="2928365"/>
              <a:ext cx="23394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 smtClean="0">
                  <a:latin typeface="Courier"/>
                  <a:cs typeface="Courier"/>
                </a:rPr>
                <a:t>ptolemy</a:t>
              </a:r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45" name="5-Point Star 44"/>
          <p:cNvSpPr/>
          <p:nvPr/>
        </p:nvSpPr>
        <p:spPr>
          <a:xfrm>
            <a:off x="1102666" y="3584389"/>
            <a:ext cx="448236" cy="433294"/>
          </a:xfrm>
          <a:prstGeom prst="star5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14824" y="3473220"/>
            <a:ext cx="7299886" cy="707886"/>
            <a:chOff x="1314824" y="3473220"/>
            <a:chExt cx="7299886" cy="707886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314824" y="3839538"/>
              <a:ext cx="526826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583084" y="3473220"/>
              <a:ext cx="20316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Courier"/>
                  <a:cs typeface="Courier"/>
                </a:rPr>
                <a:t>n</a:t>
              </a:r>
              <a:r>
                <a:rPr lang="en-US" sz="4000" dirty="0" smtClean="0">
                  <a:latin typeface="Courier"/>
                  <a:cs typeface="Courier"/>
                </a:rPr>
                <a:t>ewton</a:t>
              </a:r>
            </a:p>
          </p:txBody>
        </p:sp>
      </p:grpSp>
      <p:sp>
        <p:nvSpPr>
          <p:cNvPr id="49" name="5-Point Star 48"/>
          <p:cNvSpPr/>
          <p:nvPr/>
        </p:nvSpPr>
        <p:spPr>
          <a:xfrm>
            <a:off x="2208300" y="5218954"/>
            <a:ext cx="448236" cy="433294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432418" y="5107785"/>
            <a:ext cx="6732457" cy="707886"/>
            <a:chOff x="2432418" y="5107785"/>
            <a:chExt cx="6732457" cy="707886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2432418" y="5474103"/>
              <a:ext cx="218440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670636" y="5107785"/>
              <a:ext cx="44942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 smtClean="0">
                  <a:latin typeface="Courier"/>
                  <a:cs typeface="Courier"/>
                </a:rPr>
                <a:t>deGrasse</a:t>
              </a:r>
              <a:r>
                <a:rPr lang="en-US" sz="4000" dirty="0" smtClean="0">
                  <a:latin typeface="Courier"/>
                  <a:cs typeface="Courier"/>
                </a:rPr>
                <a:t> Tyson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139954" y="6030717"/>
            <a:ext cx="24672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Map’s values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3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9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2024" y="2651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Map: Keys are unique, values don</a:t>
            </a:r>
            <a:r>
              <a:rPr lang="fr-FR" dirty="0" smtClean="0"/>
              <a:t>’</a:t>
            </a:r>
            <a:r>
              <a:rPr lang="en-US" dirty="0" smtClean="0"/>
              <a:t>t have to be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76730" y="1673411"/>
            <a:ext cx="3173505" cy="436925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77" y="6042671"/>
            <a:ext cx="25644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Map’s key set                            </a:t>
            </a:r>
            <a:endParaRPr lang="en-US" sz="3200" i="1" dirty="0"/>
          </a:p>
        </p:txBody>
      </p:sp>
      <p:sp>
        <p:nvSpPr>
          <p:cNvPr id="8" name="5-Point Star 7"/>
          <p:cNvSpPr/>
          <p:nvPr/>
        </p:nvSpPr>
        <p:spPr>
          <a:xfrm>
            <a:off x="2208300" y="1949824"/>
            <a:ext cx="448236" cy="433294"/>
          </a:xfrm>
          <a:prstGeom prst="star5">
            <a:avLst/>
          </a:prstGeom>
          <a:solidFill>
            <a:srgbClr val="B300B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2418" y="1838655"/>
            <a:ext cx="6493191" cy="707886"/>
            <a:chOff x="2432418" y="1838655"/>
            <a:chExt cx="6493191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432418" y="2204973"/>
              <a:ext cx="351417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970503" y="1838655"/>
              <a:ext cx="29551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urier"/>
                  <a:cs typeface="Courier"/>
                </a:rPr>
                <a:t>a</a:t>
              </a:r>
              <a:r>
                <a:rPr lang="en-US" sz="4000" dirty="0" err="1" smtClean="0">
                  <a:latin typeface="Courier"/>
                  <a:cs typeface="Courier"/>
                </a:rPr>
                <a:t>ryabhata</a:t>
              </a:r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29" name="5-Point Star 28"/>
          <p:cNvSpPr/>
          <p:nvPr/>
        </p:nvSpPr>
        <p:spPr>
          <a:xfrm>
            <a:off x="1775011" y="4129244"/>
            <a:ext cx="448236" cy="433294"/>
          </a:xfrm>
          <a:prstGeom prst="star5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017059" y="4017683"/>
            <a:ext cx="4750691" cy="708278"/>
            <a:chOff x="2017059" y="4017683"/>
            <a:chExt cx="4750691" cy="708278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2017059" y="4017683"/>
              <a:ext cx="4566025" cy="36671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583084" y="4018075"/>
              <a:ext cx="1846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33" name="5-Point Star 32"/>
          <p:cNvSpPr/>
          <p:nvPr/>
        </p:nvSpPr>
        <p:spPr>
          <a:xfrm>
            <a:off x="1446309" y="4674099"/>
            <a:ext cx="448236" cy="433294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88353" y="4562930"/>
            <a:ext cx="6613521" cy="707886"/>
            <a:chOff x="1688353" y="4562930"/>
            <a:chExt cx="6613521" cy="707886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1688353" y="4929248"/>
              <a:ext cx="489473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583084" y="4562930"/>
              <a:ext cx="17187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urier"/>
                  <a:cs typeface="Courier"/>
                </a:rPr>
                <a:t>g</a:t>
              </a:r>
              <a:r>
                <a:rPr lang="en-US" sz="4000" dirty="0" err="1" smtClean="0">
                  <a:latin typeface="Courier"/>
                  <a:cs typeface="Courier"/>
                </a:rPr>
                <a:t>amow</a:t>
              </a:r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37" name="5-Point Star 36"/>
          <p:cNvSpPr/>
          <p:nvPr/>
        </p:nvSpPr>
        <p:spPr>
          <a:xfrm>
            <a:off x="1431368" y="2494679"/>
            <a:ext cx="448236" cy="433294"/>
          </a:xfrm>
          <a:prstGeom prst="star5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  <a:latin typeface="Courier"/>
              <a:cs typeface="Courier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688353" y="2383510"/>
            <a:ext cx="6926357" cy="707886"/>
            <a:chOff x="1688353" y="2383510"/>
            <a:chExt cx="6926357" cy="707886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1688353" y="2749828"/>
              <a:ext cx="489473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583084" y="2383510"/>
              <a:ext cx="20316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 smtClean="0">
                  <a:latin typeface="Courier"/>
                  <a:cs typeface="Courier"/>
                </a:rPr>
                <a:t>alSufi</a:t>
              </a:r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41" name="5-Point Star 40"/>
          <p:cNvSpPr/>
          <p:nvPr/>
        </p:nvSpPr>
        <p:spPr>
          <a:xfrm>
            <a:off x="2417474" y="3039534"/>
            <a:ext cx="448236" cy="433294"/>
          </a:xfrm>
          <a:prstGeom prst="star5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656536" y="2928365"/>
            <a:ext cx="6266001" cy="707886"/>
            <a:chOff x="2656536" y="2928365"/>
            <a:chExt cx="6266001" cy="707886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656536" y="3294683"/>
              <a:ext cx="3926548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583084" y="2928365"/>
              <a:ext cx="23394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 smtClean="0">
                  <a:latin typeface="Courier"/>
                  <a:cs typeface="Courier"/>
                </a:rPr>
                <a:t>ptolemy</a:t>
              </a:r>
              <a:endParaRPr lang="en-US" sz="4000" dirty="0" smtClean="0">
                <a:latin typeface="Courier"/>
                <a:cs typeface="Courier"/>
              </a:endParaRPr>
            </a:p>
          </p:txBody>
        </p:sp>
      </p:grpSp>
      <p:sp>
        <p:nvSpPr>
          <p:cNvPr id="45" name="5-Point Star 44"/>
          <p:cNvSpPr/>
          <p:nvPr/>
        </p:nvSpPr>
        <p:spPr>
          <a:xfrm>
            <a:off x="1102666" y="3584389"/>
            <a:ext cx="448236" cy="433294"/>
          </a:xfrm>
          <a:prstGeom prst="star5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14824" y="3473220"/>
            <a:ext cx="7299886" cy="707886"/>
            <a:chOff x="1314824" y="3473220"/>
            <a:chExt cx="7299886" cy="707886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314824" y="3839538"/>
              <a:ext cx="526826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583084" y="3473220"/>
              <a:ext cx="20316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Courier"/>
                  <a:cs typeface="Courier"/>
                </a:rPr>
                <a:t>n</a:t>
              </a:r>
              <a:r>
                <a:rPr lang="en-US" sz="4000" dirty="0" smtClean="0">
                  <a:latin typeface="Courier"/>
                  <a:cs typeface="Courier"/>
                </a:rPr>
                <a:t>ewton</a:t>
              </a:r>
            </a:p>
          </p:txBody>
        </p:sp>
      </p:grpSp>
      <p:sp>
        <p:nvSpPr>
          <p:cNvPr id="49" name="5-Point Star 48"/>
          <p:cNvSpPr/>
          <p:nvPr/>
        </p:nvSpPr>
        <p:spPr>
          <a:xfrm>
            <a:off x="2208300" y="5218954"/>
            <a:ext cx="448236" cy="433294"/>
          </a:xfrm>
          <a:prstGeom prst="star5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432418" y="5107785"/>
            <a:ext cx="6732457" cy="707886"/>
            <a:chOff x="2432418" y="5107785"/>
            <a:chExt cx="6732457" cy="707886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2432418" y="5474103"/>
              <a:ext cx="2184406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670636" y="5107785"/>
              <a:ext cx="44942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 smtClean="0">
                  <a:latin typeface="Courier"/>
                  <a:cs typeface="Courier"/>
                </a:rPr>
                <a:t>deGrasse</a:t>
              </a:r>
              <a:r>
                <a:rPr lang="en-US" sz="4000" dirty="0" smtClean="0">
                  <a:latin typeface="Courier"/>
                  <a:cs typeface="Courier"/>
                </a:rPr>
                <a:t> Tyson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139954" y="6030717"/>
            <a:ext cx="24672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Map’s values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98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173" y="1705923"/>
            <a:ext cx="8788421" cy="4893648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B300B3"/>
                </a:solidFill>
                <a:latin typeface="Courier"/>
                <a:cs typeface="Courier"/>
              </a:rPr>
              <a:t>Astronomer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b="1" dirty="0" err="1" smtClean="0">
                <a:solidFill>
                  <a:srgbClr val="B300B3"/>
                </a:solidFill>
                <a:latin typeface="Courier"/>
                <a:cs typeface="Courier"/>
              </a:rPr>
              <a:t>arybhata</a:t>
            </a:r>
            <a:r>
              <a:rPr lang="en-US" sz="2600" b="1" dirty="0" smtClean="0">
                <a:solidFill>
                  <a:srgbClr val="B300B3"/>
                </a:solidFill>
                <a:latin typeface="Courier"/>
                <a:cs typeface="Courier"/>
              </a:rPr>
              <a:t>, </a:t>
            </a:r>
            <a:r>
              <a:rPr lang="en-US" sz="2600" b="1" dirty="0" err="1" smtClean="0">
                <a:solidFill>
                  <a:srgbClr val="B300B3"/>
                </a:solidFill>
                <a:latin typeface="Courier"/>
                <a:cs typeface="Courier"/>
              </a:rPr>
              <a:t>ptolemy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, …;</a:t>
            </a:r>
          </a:p>
          <a:p>
            <a:r>
              <a:rPr lang="en-US" sz="2600" b="1" dirty="0" smtClean="0">
                <a:solidFill>
                  <a:srgbClr val="008000"/>
                </a:solidFill>
                <a:latin typeface="Courier"/>
                <a:cs typeface="Courier"/>
              </a:rPr>
              <a:t>Star </a:t>
            </a:r>
            <a:r>
              <a:rPr lang="en-US" sz="2600" b="1" dirty="0" err="1" smtClean="0">
                <a:solidFill>
                  <a:srgbClr val="008000"/>
                </a:solidFill>
                <a:latin typeface="Courier"/>
                <a:cs typeface="Courier"/>
              </a:rPr>
              <a:t>bigStar</a:t>
            </a:r>
            <a:r>
              <a:rPr lang="en-US" sz="2600" b="1" dirty="0" smtClean="0">
                <a:solidFill>
                  <a:srgbClr val="008000"/>
                </a:solidFill>
                <a:latin typeface="Courier"/>
                <a:cs typeface="Courier"/>
              </a:rPr>
              <a:t>, </a:t>
            </a:r>
            <a:r>
              <a:rPr lang="en-US" sz="2600" b="1" dirty="0" err="1" smtClean="0">
                <a:solidFill>
                  <a:srgbClr val="008000"/>
                </a:solidFill>
                <a:latin typeface="Courier"/>
                <a:cs typeface="Courier"/>
              </a:rPr>
              <a:t>littleStar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, …;</a:t>
            </a:r>
          </a:p>
          <a:p>
            <a:endParaRPr lang="en-US" sz="26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600" dirty="0" err="1">
                <a:solidFill>
                  <a:srgbClr val="0000FF"/>
                </a:solidFill>
                <a:latin typeface="Courier"/>
                <a:cs typeface="Courier"/>
              </a:rPr>
              <a:t>TreeMap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600" b="1" dirty="0" smtClean="0">
                <a:solidFill>
                  <a:srgbClr val="008000"/>
                </a:solidFill>
                <a:latin typeface="Courier"/>
                <a:cs typeface="Courier"/>
              </a:rPr>
              <a:t>Star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2600" b="1" dirty="0">
                <a:solidFill>
                  <a:srgbClr val="B300B3"/>
                </a:solidFill>
                <a:latin typeface="Courier"/>
                <a:cs typeface="Courier"/>
              </a:rPr>
              <a:t>Astronomer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  <a:r>
              <a:rPr lang="en-US" sz="2600" dirty="0" err="1">
                <a:solidFill>
                  <a:srgbClr val="0000FF"/>
                </a:solidFill>
                <a:latin typeface="Courier"/>
                <a:cs typeface="Courier"/>
              </a:rPr>
              <a:t>starToDiscoverer</a:t>
            </a:r>
            <a:endParaRPr lang="en-US" sz="26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new </a:t>
            </a:r>
            <a:r>
              <a:rPr lang="en-US" sz="2600" dirty="0" err="1">
                <a:solidFill>
                  <a:srgbClr val="0000FF"/>
                </a:solidFill>
                <a:latin typeface="Courier"/>
                <a:cs typeface="Courier"/>
              </a:rPr>
              <a:t>TreeMap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2600" b="1" dirty="0" smtClean="0">
                <a:solidFill>
                  <a:srgbClr val="008000"/>
                </a:solidFill>
                <a:latin typeface="Courier"/>
                <a:cs typeface="Courier"/>
              </a:rPr>
              <a:t>Star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2600" b="1" dirty="0">
                <a:solidFill>
                  <a:srgbClr val="B300B3"/>
                </a:solidFill>
                <a:latin typeface="Courier"/>
                <a:cs typeface="Courier"/>
              </a:rPr>
              <a:t>Astronomer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6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600" dirty="0" err="1">
                <a:solidFill>
                  <a:srgbClr val="0000FF"/>
                </a:solidFill>
                <a:latin typeface="Courier"/>
                <a:cs typeface="Courier"/>
              </a:rPr>
              <a:t>starToDiscoverer.put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600" b="1" dirty="0" err="1">
                <a:solidFill>
                  <a:srgbClr val="008000"/>
                </a:solidFill>
                <a:latin typeface="Courier"/>
                <a:cs typeface="Courier"/>
              </a:rPr>
              <a:t>bigStar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2600" b="1" dirty="0" err="1">
                <a:solidFill>
                  <a:srgbClr val="B300B3"/>
                </a:solidFill>
                <a:latin typeface="Courier"/>
                <a:cs typeface="Courier"/>
              </a:rPr>
              <a:t>aryabhata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  <a:endParaRPr lang="en-US" sz="26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600" dirty="0" err="1">
                <a:solidFill>
                  <a:srgbClr val="0000FF"/>
                </a:solidFill>
                <a:latin typeface="Courier"/>
                <a:cs typeface="Courier"/>
              </a:rPr>
              <a:t>starToDiscoverer.put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600" b="1" dirty="0" err="1">
                <a:solidFill>
                  <a:srgbClr val="008000"/>
                </a:solidFill>
                <a:latin typeface="Courier"/>
                <a:cs typeface="Courier"/>
              </a:rPr>
              <a:t>littleStar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2600" b="1" dirty="0" err="1" smtClean="0">
                <a:solidFill>
                  <a:srgbClr val="B300B3"/>
                </a:solidFill>
                <a:latin typeface="Courier"/>
                <a:cs typeface="Courier"/>
              </a:rPr>
              <a:t>ptolemy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  <a:endParaRPr lang="en-US" sz="26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          . . .</a:t>
            </a:r>
          </a:p>
          <a:p>
            <a:endParaRPr lang="en-US" sz="26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600" b="1" dirty="0" smtClean="0">
                <a:solidFill>
                  <a:srgbClr val="B300B3"/>
                </a:solidFill>
                <a:latin typeface="Courier"/>
                <a:cs typeface="Courier"/>
              </a:rPr>
              <a:t>Astronomer a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</a:p>
          <a:p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starToDiscoverer.get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600" b="1" dirty="0" err="1">
                <a:solidFill>
                  <a:srgbClr val="008000"/>
                </a:solidFill>
                <a:latin typeface="Courier"/>
                <a:cs typeface="Courier"/>
              </a:rPr>
              <a:t>littleStar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);</a:t>
            </a:r>
            <a:endParaRPr lang="en-US" sz="26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tree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8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936" y="935784"/>
            <a:ext cx="8388246" cy="4493538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TreeMap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&lt;String, Integer&gt; </a:t>
            </a:r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warriorToHt</a:t>
            </a:r>
            <a:endParaRPr lang="en-US" sz="26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= new </a:t>
            </a:r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TreeMap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&lt;&gt;()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600" dirty="0" err="1">
                <a:solidFill>
                  <a:srgbClr val="0000FF"/>
                </a:solidFill>
                <a:latin typeface="Courier"/>
                <a:cs typeface="Courier"/>
              </a:rPr>
              <a:t>warriorToHt.put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(“Curry”, 75);</a:t>
            </a:r>
          </a:p>
          <a:p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warriorToHt.put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“Thompson”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79);</a:t>
            </a:r>
            <a:endParaRPr lang="en-US" sz="26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warriorToHt.put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“Green”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80)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warriorToHt.put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“Durant”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81);</a:t>
            </a:r>
            <a:endParaRPr lang="en-US" sz="26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or (String name: </a:t>
            </a:r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warriorToHt.keySet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()) {</a:t>
            </a:r>
          </a:p>
          <a:p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Integer inches = </a:t>
            </a:r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warriorToHt.get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(name);</a:t>
            </a:r>
          </a:p>
          <a:p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Courier"/>
                <a:cs typeface="Courier"/>
              </a:rPr>
              <a:t>System.out.println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(name + “ is “ +</a:t>
            </a:r>
          </a:p>
          <a:p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   inches + “ inches tall.”);</a:t>
            </a:r>
          </a:p>
          <a:p>
            <a:r>
              <a:rPr lang="en-US" sz="2600" dirty="0" smtClean="0">
                <a:solidFill>
                  <a:srgbClr val="0000FF"/>
                </a:solidFill>
                <a:latin typeface="Courier"/>
                <a:cs typeface="Courier"/>
              </a:rPr>
              <a:t>} </a:t>
            </a:r>
            <a:endParaRPr lang="en-US" sz="26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07216"/>
            <a:ext cx="8229600" cy="1143000"/>
          </a:xfrm>
        </p:spPr>
        <p:txBody>
          <a:bodyPr/>
          <a:lstStyle/>
          <a:p>
            <a:r>
              <a:rPr lang="en-US" dirty="0" smtClean="0"/>
              <a:t>Using a tree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6054" y="726612"/>
            <a:ext cx="6833722" cy="2062103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Curry is 75 inches </a:t>
            </a:r>
            <a:r>
              <a:rPr lang="en-US" sz="3200" dirty="0">
                <a:solidFill>
                  <a:srgbClr val="0000FF"/>
                </a:solidFill>
                <a:latin typeface="Courier"/>
                <a:cs typeface="Courier"/>
              </a:rPr>
              <a:t>tall. </a:t>
            </a:r>
            <a:endParaRPr lang="en-US" sz="32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Durant is 81 </a:t>
            </a:r>
            <a:r>
              <a:rPr lang="en-US" sz="3200" dirty="0">
                <a:solidFill>
                  <a:srgbClr val="0000FF"/>
                </a:solidFill>
                <a:latin typeface="Courier"/>
                <a:cs typeface="Courier"/>
              </a:rPr>
              <a:t>inches tall.</a:t>
            </a:r>
          </a:p>
          <a:p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Green is 80 </a:t>
            </a:r>
            <a:r>
              <a:rPr lang="en-US" sz="3200" dirty="0">
                <a:solidFill>
                  <a:srgbClr val="0000FF"/>
                </a:solidFill>
                <a:latin typeface="Courier"/>
                <a:cs typeface="Courier"/>
              </a:rPr>
              <a:t>inches tall.</a:t>
            </a:r>
          </a:p>
          <a:p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Thompson is 79 inches </a:t>
            </a:r>
            <a:r>
              <a:rPr lang="en-US" sz="3200" dirty="0">
                <a:solidFill>
                  <a:srgbClr val="0000FF"/>
                </a:solidFill>
                <a:latin typeface="Courier"/>
                <a:cs typeface="Courier"/>
              </a:rPr>
              <a:t>tall</a:t>
            </a:r>
            <a:r>
              <a:rPr lang="en-US" sz="3200" dirty="0" smtClean="0">
                <a:solidFill>
                  <a:srgbClr val="0000FF"/>
                </a:solidFill>
                <a:latin typeface="Courier"/>
                <a:cs typeface="Courier"/>
              </a:rPr>
              <a:t>. </a:t>
            </a:r>
            <a:endParaRPr lang="en-US" sz="3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184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Tree map traversal order: sorted keys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2900082"/>
            <a:ext cx="9135035" cy="4525963"/>
          </a:xfrm>
        </p:spPr>
        <p:txBody>
          <a:bodyPr/>
          <a:lstStyle/>
          <a:p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Key type </a:t>
            </a:r>
            <a:r>
              <a:rPr lang="en-US" dirty="0" smtClean="0"/>
              <a:t>must implement Comparable</a:t>
            </a:r>
          </a:p>
          <a:p>
            <a:pPr lvl="1"/>
            <a:r>
              <a:rPr lang="en-US" dirty="0" smtClean="0"/>
              <a:t>Compatible with equals() &amp; </a:t>
            </a:r>
            <a:r>
              <a:rPr lang="en-US" dirty="0" err="1" smtClean="0"/>
              <a:t>hashCode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type in </a:t>
            </a:r>
            <a:r>
              <a:rPr lang="en-US" dirty="0" err="1" smtClean="0"/>
              <a:t>param</a:t>
            </a:r>
            <a:r>
              <a:rPr lang="en-US" dirty="0" smtClean="0"/>
              <a:t> list: </a:t>
            </a:r>
            <a:r>
              <a:rPr lang="en-US" dirty="0" err="1" smtClean="0"/>
              <a:t>TreeMap</a:t>
            </a:r>
            <a:r>
              <a:rPr lang="en-US" dirty="0" smtClean="0"/>
              <a:t>&lt;</a:t>
            </a:r>
            <a:r>
              <a:rPr lang="en-US" b="1" dirty="0" smtClean="0">
                <a:solidFill>
                  <a:srgbClr val="FF0000"/>
                </a:solidFill>
              </a:rPr>
              <a:t>String</a:t>
            </a:r>
            <a:r>
              <a:rPr lang="en-US" dirty="0" smtClean="0"/>
              <a:t>, Integer&gt;</a:t>
            </a:r>
          </a:p>
          <a:p>
            <a:pPr lvl="1"/>
            <a:r>
              <a:rPr lang="en-US" dirty="0" smtClean="0"/>
              <a:t>Because inside every </a:t>
            </a:r>
            <a:r>
              <a:rPr lang="en-US" dirty="0" err="1" smtClean="0"/>
              <a:t>TreeMap</a:t>
            </a:r>
            <a:r>
              <a:rPr lang="en-US" dirty="0" smtClean="0"/>
              <a:t>&lt;</a:t>
            </a:r>
            <a:r>
              <a:rPr lang="en-US" b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, V&gt; is a </a:t>
            </a:r>
            <a:r>
              <a:rPr lang="en-US" dirty="0" err="1" smtClean="0"/>
              <a:t>TreeSet</a:t>
            </a:r>
            <a:r>
              <a:rPr lang="en-US" dirty="0" smtClean="0"/>
              <a:t>&lt;</a:t>
            </a:r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If we used a </a:t>
            </a:r>
            <a:r>
              <a:rPr lang="en-US" dirty="0" err="1" smtClean="0"/>
              <a:t>HashMap</a:t>
            </a:r>
            <a:r>
              <a:rPr lang="en-US" dirty="0" smtClean="0"/>
              <a:t>&lt;String, Integer&gt;, output order would have been arbitrary</a:t>
            </a:r>
          </a:p>
          <a:p>
            <a:pPr lvl="1"/>
            <a:r>
              <a:rPr lang="en-US" dirty="0"/>
              <a:t>Because inside every </a:t>
            </a:r>
            <a:r>
              <a:rPr lang="en-US" dirty="0" err="1" smtClean="0"/>
              <a:t>HashMap</a:t>
            </a:r>
            <a:r>
              <a:rPr lang="en-US" dirty="0"/>
              <a:t>&lt;</a:t>
            </a:r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dirty="0"/>
              <a:t>, V&gt; is a </a:t>
            </a:r>
            <a:r>
              <a:rPr lang="en-US" dirty="0" err="1" smtClean="0"/>
              <a:t>HashSet</a:t>
            </a:r>
            <a:r>
              <a:rPr lang="en-US" dirty="0"/>
              <a:t>&lt;</a:t>
            </a:r>
            <a:r>
              <a:rPr lang="en-US" b="1" dirty="0">
                <a:solidFill>
                  <a:srgbClr val="FF0000"/>
                </a:solidFill>
              </a:rPr>
              <a:t>K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7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Recursion: When a method calls itself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5366" y="1568842"/>
            <a:ext cx="5309980" cy="92333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p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ublic void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computeKeyToHappiness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() {</a:t>
            </a:r>
          </a:p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computeKeyToHappiness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5366" y="4095627"/>
            <a:ext cx="5864068" cy="1754327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p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ublic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computeKeyToHappiness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 n) {</a:t>
            </a:r>
          </a:p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 if (n &lt;= 0)</a:t>
            </a:r>
          </a:p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   return 42;</a:t>
            </a: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 return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computeKeyToHappiness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(n-1);</a:t>
            </a:r>
          </a:p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3454" y="4355872"/>
            <a:ext cx="3080254" cy="664442"/>
            <a:chOff x="753454" y="4355872"/>
            <a:chExt cx="3080254" cy="664442"/>
          </a:xfrm>
        </p:grpSpPr>
        <p:sp>
          <p:nvSpPr>
            <p:cNvPr id="9" name="Rounded Rectangle 8"/>
            <p:cNvSpPr/>
            <p:nvPr/>
          </p:nvSpPr>
          <p:spPr>
            <a:xfrm>
              <a:off x="1916852" y="4419133"/>
              <a:ext cx="1916856" cy="601181"/>
            </a:xfrm>
            <a:prstGeom prst="round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3454" y="4355872"/>
              <a:ext cx="716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trivial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case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402271" y="4708791"/>
              <a:ext cx="51124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913512" y="5023485"/>
            <a:ext cx="6787264" cy="1477328"/>
            <a:chOff x="1913512" y="5023485"/>
            <a:chExt cx="6787264" cy="1477328"/>
          </a:xfrm>
        </p:grpSpPr>
        <p:sp>
          <p:nvSpPr>
            <p:cNvPr id="10" name="Rounded Rectangle 9"/>
            <p:cNvSpPr/>
            <p:nvPr/>
          </p:nvSpPr>
          <p:spPr>
            <a:xfrm>
              <a:off x="1913512" y="5235984"/>
              <a:ext cx="4771522" cy="320154"/>
            </a:xfrm>
            <a:prstGeom prst="round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18879" y="5023485"/>
              <a:ext cx="88189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regular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case: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</a:rPr>
                <a:t>-1 is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dirty="0" smtClean="0">
                  <a:solidFill>
                    <a:srgbClr val="FF0000"/>
                  </a:solidFill>
                </a:rPr>
                <a:t>impler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t</a:t>
              </a:r>
              <a:r>
                <a:rPr lang="en-US" dirty="0" smtClean="0">
                  <a:solidFill>
                    <a:srgbClr val="FF0000"/>
                  </a:solidFill>
                </a:rPr>
                <a:t>han n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685034" y="5376402"/>
              <a:ext cx="132981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160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java.util.Stack</a:t>
            </a:r>
            <a:r>
              <a:rPr lang="en-US" dirty="0" smtClean="0"/>
              <a:t>&lt;T&gt;: pushing </a:t>
            </a:r>
            <a:r>
              <a:rPr lang="en-US" dirty="0"/>
              <a:t>&amp;</a:t>
            </a:r>
            <a:r>
              <a:rPr lang="en-US" dirty="0" smtClean="0"/>
              <a:t> popping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90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L.I.F.O. = </a:t>
            </a:r>
            <a:r>
              <a:rPr lang="en-US" u="sng" dirty="0" smtClean="0"/>
              <a:t>L</a:t>
            </a:r>
            <a:r>
              <a:rPr lang="en-US" dirty="0" smtClean="0"/>
              <a:t>ast </a:t>
            </a:r>
            <a:r>
              <a:rPr lang="en-US" u="sng" dirty="0" smtClean="0"/>
              <a:t>I</a:t>
            </a:r>
            <a:r>
              <a:rPr lang="en-US" dirty="0" smtClean="0"/>
              <a:t>n, </a:t>
            </a:r>
            <a:r>
              <a:rPr lang="en-US" u="sng" dirty="0" smtClean="0"/>
              <a:t>F</a:t>
            </a:r>
            <a:r>
              <a:rPr lang="en-US" dirty="0" smtClean="0"/>
              <a:t>irst </a:t>
            </a:r>
            <a:r>
              <a:rPr lang="en-US" u="sng" dirty="0" smtClean="0"/>
              <a:t>O</a:t>
            </a:r>
            <a:r>
              <a:rPr lang="en-US" dirty="0" smtClean="0"/>
              <a:t>ut</a:t>
            </a:r>
          </a:p>
          <a:p>
            <a:r>
              <a:rPr lang="en-US" dirty="0" smtClean="0"/>
              <a:t>public T push(T </a:t>
            </a:r>
            <a:r>
              <a:rPr lang="en-US" dirty="0" err="1" smtClean="0"/>
              <a:t>pushMe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Inserts </a:t>
            </a:r>
            <a:r>
              <a:rPr lang="en-US" dirty="0" err="1" smtClean="0"/>
              <a:t>pushMe</a:t>
            </a:r>
            <a:r>
              <a:rPr lang="en-US" dirty="0" smtClean="0"/>
              <a:t> into the stack</a:t>
            </a:r>
          </a:p>
          <a:p>
            <a:pPr lvl="1"/>
            <a:r>
              <a:rPr lang="en-US" dirty="0" smtClean="0"/>
              <a:t>Returns </a:t>
            </a:r>
            <a:r>
              <a:rPr lang="en-US" dirty="0" err="1" smtClean="0"/>
              <a:t>pushMe</a:t>
            </a:r>
            <a:r>
              <a:rPr lang="en-US" dirty="0" smtClean="0"/>
              <a:t>, which you’ll rarely need</a:t>
            </a:r>
          </a:p>
          <a:p>
            <a:r>
              <a:rPr lang="en-US" dirty="0" smtClean="0"/>
              <a:t>public T pop()</a:t>
            </a:r>
          </a:p>
          <a:p>
            <a:pPr lvl="1"/>
            <a:r>
              <a:rPr lang="en-US" dirty="0" smtClean="0"/>
              <a:t>Returns the most recently pushed object</a:t>
            </a:r>
          </a:p>
          <a:p>
            <a:pPr lvl="1"/>
            <a:r>
              <a:rPr lang="en-US" dirty="0" smtClean="0"/>
              <a:t>Removes that object from the stack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/>
              <a:t>p</a:t>
            </a:r>
            <a:r>
              <a:rPr lang="en-US" sz="3200" dirty="0" smtClean="0"/>
              <a:t>ublic T peek()</a:t>
            </a:r>
            <a:r>
              <a:rPr lang="en-US" sz="3200" dirty="0"/>
              <a:t> </a:t>
            </a:r>
            <a:endParaRPr lang="en-US" sz="3200" dirty="0" smtClean="0"/>
          </a:p>
          <a:p>
            <a:pPr marL="742950" lvl="2" indent="-342900"/>
            <a:r>
              <a:rPr lang="en-US" sz="2800" dirty="0" smtClean="0"/>
              <a:t>Returns </a:t>
            </a:r>
            <a:r>
              <a:rPr lang="en-US" sz="2800" dirty="0"/>
              <a:t>the most recently pushed </a:t>
            </a:r>
            <a:r>
              <a:rPr lang="en-US" sz="2800" dirty="0" smtClean="0"/>
              <a:t>object</a:t>
            </a:r>
          </a:p>
          <a:p>
            <a:pPr marL="742950" lvl="2" indent="-342900"/>
            <a:r>
              <a:rPr lang="en-US" sz="2800" dirty="0" err="1" smtClean="0"/>
              <a:t>Doesn</a:t>
            </a:r>
            <a:r>
              <a:rPr lang="fr-FR" sz="2800" dirty="0" smtClean="0"/>
              <a:t>’</a:t>
            </a:r>
            <a:r>
              <a:rPr lang="en-US" sz="2800" dirty="0" smtClean="0"/>
              <a:t>t change contents of the stack</a:t>
            </a:r>
          </a:p>
          <a:p>
            <a:pPr marL="742950" lvl="2" indent="-342900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293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853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call stack isn’t just for return addresses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41293" y="909440"/>
            <a:ext cx="7918824" cy="2308324"/>
          </a:xfrm>
          <a:prstGeom prst="rect">
            <a:avLst/>
          </a:prstGeom>
          <a:noFill/>
          <a:ln w="38100" cmpd="sng">
            <a:solidFill>
              <a:srgbClr val="B300B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1  static void </a:t>
            </a:r>
            <a:r>
              <a:rPr lang="en-US" sz="2400" dirty="0" err="1" smtClean="0">
                <a:latin typeface="Courier"/>
                <a:cs typeface="Courier"/>
              </a:rPr>
              <a:t>xyzzy</a:t>
            </a:r>
            <a:r>
              <a:rPr lang="en-US" sz="2400" dirty="0" smtClean="0">
                <a:latin typeface="Courier"/>
                <a:cs typeface="Courier"/>
              </a:rPr>
              <a:t>()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2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a = 10;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3    double d = 1.4;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4    Star hawking = new </a:t>
            </a:r>
            <a:r>
              <a:rPr lang="en-US" sz="2400" dirty="0" err="1" smtClean="0">
                <a:latin typeface="Courier"/>
                <a:cs typeface="Courier"/>
              </a:rPr>
              <a:t>BlackHole</a:t>
            </a:r>
            <a:r>
              <a:rPr lang="en-US" sz="2400" dirty="0" smtClean="0">
                <a:latin typeface="Courier"/>
                <a:cs typeface="Courier"/>
              </a:rPr>
              <a:t>();  }</a:t>
            </a:r>
          </a:p>
          <a:p>
            <a:r>
              <a:rPr lang="en-US" sz="2400" dirty="0" smtClean="0">
                <a:latin typeface="Courier"/>
                <a:cs typeface="Courier"/>
              </a:rPr>
              <a:t> 5  public static void main(String[] a)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6    </a:t>
            </a:r>
            <a:r>
              <a:rPr lang="en-US" sz="2400" dirty="0" err="1" smtClean="0">
                <a:latin typeface="Courier"/>
                <a:cs typeface="Courier"/>
              </a:rPr>
              <a:t>xyzzy</a:t>
            </a:r>
            <a:r>
              <a:rPr lang="en-US" sz="2400" dirty="0" smtClean="0">
                <a:latin typeface="Courier"/>
                <a:cs typeface="Courier"/>
              </a:rPr>
              <a:t>(); }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9296" y="1371508"/>
            <a:ext cx="124011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4965" y="6134986"/>
            <a:ext cx="392656" cy="58477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104" y="5550210"/>
            <a:ext cx="999793" cy="58477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0000"/>
                </a:solidFill>
              </a:rPr>
              <a:t>: 10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9296" y="1762966"/>
            <a:ext cx="124011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5104" y="4965434"/>
            <a:ext cx="1122423" cy="58477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</a:t>
            </a:r>
            <a:r>
              <a:rPr lang="en-US" sz="3200" dirty="0" smtClean="0">
                <a:solidFill>
                  <a:srgbClr val="FF0000"/>
                </a:solidFill>
              </a:rPr>
              <a:t>: 1.4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9296" y="2124543"/>
            <a:ext cx="124011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4964" y="4380658"/>
            <a:ext cx="2093859" cy="58477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</a:t>
            </a:r>
            <a:r>
              <a:rPr lang="en-US" sz="3200" dirty="0" smtClean="0">
                <a:solidFill>
                  <a:srgbClr val="FF0000"/>
                </a:solidFill>
              </a:rPr>
              <a:t>awking:   </a:t>
            </a:r>
            <a:endParaRPr lang="en-US" sz="3200" dirty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57200" y="3368202"/>
            <a:ext cx="7010400" cy="3351560"/>
            <a:chOff x="457200" y="3368202"/>
            <a:chExt cx="7010400" cy="3351560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flipV="1">
              <a:off x="3733800" y="3481294"/>
              <a:ext cx="0" cy="323846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>
              <a:off x="457200" y="4031018"/>
              <a:ext cx="70104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419414" y="3368202"/>
              <a:ext cx="38876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Stack                     Heap</a:t>
              </a:r>
              <a:endParaRPr lang="en-US" sz="32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493682" y="4361330"/>
            <a:ext cx="4756998" cy="1943845"/>
            <a:chOff x="2493682" y="4361330"/>
            <a:chExt cx="4756998" cy="1943845"/>
          </a:xfrm>
        </p:grpSpPr>
        <p:pic>
          <p:nvPicPr>
            <p:cNvPr id="19" name="Picture 18" descr="blackhol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601" y="4361330"/>
              <a:ext cx="2921079" cy="194384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2493682" y="4705921"/>
              <a:ext cx="1835919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>
            <a:off x="179296" y="2456237"/>
            <a:ext cx="124011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0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and maps: 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Sets: you don</a:t>
            </a:r>
            <a:r>
              <a:rPr lang="fr-FR" dirty="0" smtClean="0"/>
              <a:t>’</a:t>
            </a:r>
            <a:r>
              <a:rPr lang="en-US" dirty="0" smtClean="0"/>
              <a:t>t always know which implementation is best for your situation:</a:t>
            </a:r>
          </a:p>
          <a:p>
            <a:pPr lvl="1"/>
            <a:r>
              <a:rPr lang="en-US" dirty="0" smtClean="0"/>
              <a:t>Start with </a:t>
            </a:r>
            <a:r>
              <a:rPr lang="en-US" dirty="0" err="1" smtClean="0"/>
              <a:t>HashSet</a:t>
            </a:r>
            <a:r>
              <a:rPr lang="en-US" dirty="0" smtClean="0"/>
              <a:t>, change your mind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TreeSet</a:t>
            </a:r>
            <a:r>
              <a:rPr lang="en-US" dirty="0" smtClean="0">
                <a:sym typeface="Wingdings"/>
              </a:rPr>
              <a:t>, change again  </a:t>
            </a:r>
            <a:r>
              <a:rPr lang="en-US" dirty="0" err="1" smtClean="0">
                <a:sym typeface="Wingdings"/>
              </a:rPr>
              <a:t>LinkedHashSet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Maps: you still </a:t>
            </a:r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always know which implementation is best for your </a:t>
            </a:r>
            <a:r>
              <a:rPr lang="en-US" dirty="0" smtClean="0"/>
              <a:t>situation:</a:t>
            </a:r>
          </a:p>
          <a:p>
            <a:pPr lvl="1"/>
            <a:r>
              <a:rPr lang="en-US" dirty="0" smtClean="0"/>
              <a:t>Start with </a:t>
            </a:r>
            <a:r>
              <a:rPr lang="en-US" dirty="0" err="1" smtClean="0"/>
              <a:t>HashMap</a:t>
            </a:r>
            <a:r>
              <a:rPr lang="en-US" dirty="0" smtClean="0"/>
              <a:t>, </a:t>
            </a:r>
            <a:r>
              <a:rPr lang="en-US" dirty="0"/>
              <a:t>change your mind </a:t>
            </a:r>
            <a:r>
              <a:rPr lang="en-US" dirty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TreeMap</a:t>
            </a:r>
            <a:r>
              <a:rPr lang="en-US" dirty="0" smtClean="0">
                <a:sym typeface="Wingdings"/>
              </a:rPr>
              <a:t>, </a:t>
            </a:r>
            <a:r>
              <a:rPr lang="en-US" dirty="0">
                <a:sym typeface="Wingdings"/>
              </a:rPr>
              <a:t>change again  </a:t>
            </a:r>
            <a:r>
              <a:rPr lang="en-US" dirty="0" err="1" smtClean="0">
                <a:sym typeface="Wingdings"/>
              </a:rPr>
              <a:t>LinkedHashMap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651"/>
            <a:ext cx="8229600" cy="1143000"/>
          </a:xfrm>
        </p:spPr>
        <p:txBody>
          <a:bodyPr/>
          <a:lstStyle/>
          <a:p>
            <a:r>
              <a:rPr lang="en-US" dirty="0" smtClean="0"/>
              <a:t>More 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29" y="853141"/>
            <a:ext cx="8229600" cy="552674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classes that implement the Set interface have 2 kinds of method: </a:t>
            </a:r>
          </a:p>
          <a:p>
            <a:pPr lvl="1"/>
            <a:r>
              <a:rPr lang="en-US" dirty="0" smtClean="0"/>
              <a:t>Methods of the interface</a:t>
            </a:r>
          </a:p>
          <a:p>
            <a:pPr lvl="1"/>
            <a:r>
              <a:rPr lang="en-US" dirty="0" smtClean="0"/>
              <a:t>Others</a:t>
            </a:r>
          </a:p>
          <a:p>
            <a:r>
              <a:rPr lang="en-US" dirty="0"/>
              <a:t>The classes that implement the </a:t>
            </a:r>
            <a:r>
              <a:rPr lang="en-US" dirty="0" smtClean="0"/>
              <a:t>Map interface </a:t>
            </a:r>
            <a:r>
              <a:rPr lang="en-US" dirty="0"/>
              <a:t>have 2 kinds of method: </a:t>
            </a:r>
          </a:p>
          <a:p>
            <a:pPr lvl="1"/>
            <a:r>
              <a:rPr lang="en-US" dirty="0"/>
              <a:t>Methods of the interface</a:t>
            </a:r>
          </a:p>
          <a:p>
            <a:pPr lvl="1"/>
            <a:r>
              <a:rPr lang="en-US" dirty="0" smtClean="0"/>
              <a:t>Others</a:t>
            </a:r>
          </a:p>
          <a:p>
            <a:r>
              <a:rPr lang="en-US" dirty="0" smtClean="0"/>
              <a:t>The “others” are (almost) never needed</a:t>
            </a:r>
          </a:p>
          <a:p>
            <a:r>
              <a:rPr lang="en-US" dirty="0" smtClean="0"/>
              <a:t>You (almost) never need to know the implementing class, you just need to know the interface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23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110"/>
            <a:ext cx="8229600" cy="1143000"/>
          </a:xfrm>
        </p:spPr>
        <p:txBody>
          <a:bodyPr/>
          <a:lstStyle/>
          <a:p>
            <a:r>
              <a:rPr lang="en-US" dirty="0" smtClean="0"/>
              <a:t>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9014"/>
            <a:ext cx="8229600" cy="4525963"/>
          </a:xfrm>
        </p:spPr>
        <p:txBody>
          <a:bodyPr/>
          <a:lstStyle/>
          <a:p>
            <a:r>
              <a:rPr lang="en-US" dirty="0" smtClean="0"/>
              <a:t>All references to sets are of type Set&lt;T&gt;</a:t>
            </a:r>
          </a:p>
          <a:p>
            <a:pPr lvl="1"/>
            <a:r>
              <a:rPr lang="en-US" dirty="0" smtClean="0"/>
              <a:t>The interface, not any implementing class</a:t>
            </a:r>
          </a:p>
          <a:p>
            <a:r>
              <a:rPr lang="en-US" dirty="0" smtClean="0"/>
              <a:t>The implementing class name only appears in the </a:t>
            </a:r>
            <a:r>
              <a:rPr lang="en-US" dirty="0" err="1" smtClean="0"/>
              <a:t>ctor</a:t>
            </a:r>
            <a:r>
              <a:rPr lang="en-US" dirty="0" smtClean="0"/>
              <a:t> call</a:t>
            </a:r>
          </a:p>
          <a:p>
            <a:pPr lvl="1"/>
            <a:r>
              <a:rPr lang="en-US" dirty="0" smtClean="0"/>
              <a:t>Set&lt;</a:t>
            </a:r>
            <a:r>
              <a:rPr lang="en-US" dirty="0" err="1" smtClean="0"/>
              <a:t>StarChart</a:t>
            </a:r>
            <a:r>
              <a:rPr lang="en-US" dirty="0" smtClean="0"/>
              <a:t>&gt; </a:t>
            </a:r>
            <a:r>
              <a:rPr lang="en-US" dirty="0" err="1" smtClean="0"/>
              <a:t>starAtlas</a:t>
            </a:r>
            <a:r>
              <a:rPr lang="en-US" dirty="0" smtClean="0"/>
              <a:t> = new </a:t>
            </a:r>
            <a:r>
              <a:rPr lang="en-US" dirty="0" err="1" smtClean="0"/>
              <a:t>TreeSet</a:t>
            </a:r>
            <a:r>
              <a:rPr lang="en-US" dirty="0" smtClean="0"/>
              <a:t>&lt;&gt;();</a:t>
            </a:r>
          </a:p>
          <a:p>
            <a:r>
              <a:rPr lang="en-US" dirty="0" smtClean="0"/>
              <a:t>Method </a:t>
            </a:r>
            <a:r>
              <a:rPr lang="en-US" dirty="0" err="1" smtClean="0"/>
              <a:t>arg</a:t>
            </a:r>
            <a:r>
              <a:rPr lang="en-US" dirty="0" smtClean="0"/>
              <a:t> types are interfaces, not implementing classes</a:t>
            </a:r>
          </a:p>
          <a:p>
            <a:r>
              <a:rPr lang="en-US" dirty="0" smtClean="0"/>
              <a:t>Use the same practice for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44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1092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CS 46B: Data Structures</a:t>
            </a:r>
            <a:br>
              <a:rPr lang="en-US" dirty="0" smtClean="0"/>
            </a:b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449" y="3603984"/>
            <a:ext cx="6400800" cy="1752600"/>
          </a:xfrm>
        </p:spPr>
        <p:txBody>
          <a:bodyPr/>
          <a:lstStyle/>
          <a:p>
            <a:r>
              <a:rPr lang="en-US" dirty="0" smtClean="0"/>
              <a:t>Professor Phil Heller</a:t>
            </a:r>
            <a:endParaRPr lang="en-US" dirty="0"/>
          </a:p>
        </p:txBody>
      </p:sp>
      <p:pic>
        <p:nvPicPr>
          <p:cNvPr id="12" name="Picture 11" descr="naturalnautil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01" y="-123368"/>
            <a:ext cx="1978679" cy="25407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 descr="fibonacci-stor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47" y="175383"/>
            <a:ext cx="3103767" cy="196097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pha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9" y="4408828"/>
            <a:ext cx="3218329" cy="215019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16200000">
            <a:off x="5638325" y="3580913"/>
            <a:ext cx="1690963" cy="3777253"/>
            <a:chOff x="458791" y="720185"/>
            <a:chExt cx="3383701" cy="6175202"/>
          </a:xfrm>
        </p:grpSpPr>
        <p:sp>
          <p:nvSpPr>
            <p:cNvPr id="14" name="Oval 13"/>
            <p:cNvSpPr/>
            <p:nvPr/>
          </p:nvSpPr>
          <p:spPr>
            <a:xfrm>
              <a:off x="646519" y="1608486"/>
              <a:ext cx="935270" cy="911791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4"/>
              <a:endCxn id="16" idx="0"/>
            </p:cNvCxnSpPr>
            <p:nvPr/>
          </p:nvCxnSpPr>
          <p:spPr>
            <a:xfrm>
              <a:off x="1114154" y="2520277"/>
              <a:ext cx="0" cy="79089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646519" y="3311175"/>
              <a:ext cx="935270" cy="911791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6" idx="4"/>
              <a:endCxn id="19" idx="0"/>
            </p:cNvCxnSpPr>
            <p:nvPr/>
          </p:nvCxnSpPr>
          <p:spPr>
            <a:xfrm>
              <a:off x="1114154" y="4222966"/>
              <a:ext cx="0" cy="79089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646519" y="5013864"/>
              <a:ext cx="935270" cy="911791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34077" y="720185"/>
              <a:ext cx="581001" cy="513379"/>
            </a:xfrm>
            <a:prstGeom prst="ellipse">
              <a:avLst/>
            </a:prstGeom>
            <a:solidFill>
              <a:srgbClr val="0000FF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34077" y="1989556"/>
              <a:ext cx="581001" cy="513379"/>
            </a:xfrm>
            <a:prstGeom prst="ellipse">
              <a:avLst/>
            </a:prstGeom>
            <a:solidFill>
              <a:srgbClr val="660066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34077" y="3258927"/>
              <a:ext cx="581001" cy="51337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734077" y="4528298"/>
              <a:ext cx="581001" cy="513379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34077" y="5797668"/>
              <a:ext cx="581001" cy="513379"/>
            </a:xfrm>
            <a:prstGeom prst="ellipse">
              <a:avLst/>
            </a:prstGeom>
            <a:solidFill>
              <a:srgbClr val="80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0" idx="4"/>
              <a:endCxn id="21" idx="0"/>
            </p:cNvCxnSpPr>
            <p:nvPr/>
          </p:nvCxnSpPr>
          <p:spPr>
            <a:xfrm>
              <a:off x="3024578" y="1233564"/>
              <a:ext cx="0" cy="75599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4"/>
              <a:endCxn id="23" idx="0"/>
            </p:cNvCxnSpPr>
            <p:nvPr/>
          </p:nvCxnSpPr>
          <p:spPr>
            <a:xfrm>
              <a:off x="3024578" y="3772306"/>
              <a:ext cx="0" cy="75599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4"/>
              <a:endCxn id="24" idx="0"/>
            </p:cNvCxnSpPr>
            <p:nvPr/>
          </p:nvCxnSpPr>
          <p:spPr>
            <a:xfrm>
              <a:off x="3024578" y="5041677"/>
              <a:ext cx="0" cy="7559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58791" y="5955537"/>
              <a:ext cx="369526" cy="60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69215" y="6291589"/>
              <a:ext cx="369526" cy="60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0" name="Straight Arrow Connector 29"/>
            <p:cNvCxnSpPr>
              <a:stCxn id="21" idx="2"/>
              <a:endCxn id="14" idx="6"/>
            </p:cNvCxnSpPr>
            <p:nvPr/>
          </p:nvCxnSpPr>
          <p:spPr>
            <a:xfrm flipH="1" flipV="1">
              <a:off x="1581789" y="2064382"/>
              <a:ext cx="1152288" cy="181864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9" idx="7"/>
              <a:endCxn id="22" idx="3"/>
            </p:cNvCxnSpPr>
            <p:nvPr/>
          </p:nvCxnSpPr>
          <p:spPr>
            <a:xfrm flipV="1">
              <a:off x="1444822" y="3697123"/>
              <a:ext cx="1374341" cy="145027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330020" y="6064056"/>
              <a:ext cx="512472" cy="554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3913263" y="4408828"/>
            <a:ext cx="4782502" cy="215019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orbit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49" y="175383"/>
            <a:ext cx="2769410" cy="196097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2250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7151"/>
            <a:ext cx="8229600" cy="1143000"/>
          </a:xfrm>
        </p:spPr>
        <p:txBody>
          <a:bodyPr/>
          <a:lstStyle/>
          <a:p>
            <a:r>
              <a:rPr lang="en-US" dirty="0" smtClean="0"/>
              <a:t>CS 46B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382"/>
            <a:ext cx="8229600" cy="20204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Nodes, and edges that join nodes</a:t>
            </a:r>
          </a:p>
          <a:p>
            <a:r>
              <a:rPr lang="en-US" dirty="0" smtClean="0"/>
              <a:t>Nodes are objects</a:t>
            </a:r>
          </a:p>
          <a:p>
            <a:r>
              <a:rPr lang="en-US" dirty="0" smtClean="0"/>
              <a:t>Edges connect nodes</a:t>
            </a:r>
          </a:p>
          <a:p>
            <a:r>
              <a:rPr lang="en-US" dirty="0" smtClean="0"/>
              <a:t>Directed graph: edges are arrows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7281" y="3620673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7381" y="3620673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7972" y="5124070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35210" y="5124070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323863" y="4066503"/>
            <a:ext cx="377351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2695572" y="4512332"/>
            <a:ext cx="780691" cy="61173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5" idx="2"/>
          </p:cNvCxnSpPr>
          <p:nvPr/>
        </p:nvCxnSpPr>
        <p:spPr>
          <a:xfrm flipV="1">
            <a:off x="6391792" y="4512332"/>
            <a:ext cx="1333880" cy="105756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3323863" y="4512332"/>
            <a:ext cx="1811347" cy="105756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49808" y="326485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79908" y="3228112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30499" y="596548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01791" y="594225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61515" y="3697171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069826">
            <a:off x="6777255" y="4968339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178008">
            <a:off x="4017213" y="4741267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199595">
            <a:off x="2579868" y="4609922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8847" y="2620026"/>
            <a:ext cx="6550212" cy="44583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6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7151"/>
            <a:ext cx="8229600" cy="1143000"/>
          </a:xfrm>
        </p:spPr>
        <p:txBody>
          <a:bodyPr/>
          <a:lstStyle/>
          <a:p>
            <a:r>
              <a:rPr lang="en-US" dirty="0" smtClean="0"/>
              <a:t>CS 46B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382"/>
            <a:ext cx="8229600" cy="20204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Nodes, and edges that join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Nodes are objects</a:t>
            </a:r>
          </a:p>
          <a:p>
            <a:r>
              <a:rPr lang="en-US" dirty="0" smtClean="0"/>
              <a:t>Edges connect nodes</a:t>
            </a:r>
          </a:p>
          <a:p>
            <a:r>
              <a:rPr lang="en-US" dirty="0" smtClean="0"/>
              <a:t>Directed graph: edges are arrows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7281" y="3620673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7381" y="3620673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47972" y="5124070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35210" y="5124070"/>
            <a:ext cx="1256582" cy="891659"/>
          </a:xfrm>
          <a:prstGeom prst="rect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323863" y="4066503"/>
            <a:ext cx="377351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2695572" y="4512332"/>
            <a:ext cx="780691" cy="61173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5" idx="2"/>
          </p:cNvCxnSpPr>
          <p:nvPr/>
        </p:nvCxnSpPr>
        <p:spPr>
          <a:xfrm flipV="1">
            <a:off x="6391792" y="4512332"/>
            <a:ext cx="1333880" cy="105756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3323863" y="4512332"/>
            <a:ext cx="1811347" cy="1057568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49808" y="326485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79908" y="3228112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30499" y="5965480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01791" y="5942251"/>
            <a:ext cx="6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61515" y="3697171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069826">
            <a:off x="6777255" y="4968339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178008">
            <a:off x="4017213" y="4741267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199595">
            <a:off x="2579868" y="4609922"/>
            <a:ext cx="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684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2102" y="698780"/>
            <a:ext cx="6252604" cy="3046988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c</a:t>
            </a:r>
            <a:r>
              <a:rPr lang="en-US" sz="2400" dirty="0" smtClean="0">
                <a:latin typeface="Courier"/>
                <a:cs typeface="Courier"/>
              </a:rPr>
              <a:t>lass Organism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String        </a:t>
            </a:r>
            <a:r>
              <a:rPr lang="en-US" sz="2400" dirty="0" err="1" smtClean="0">
                <a:latin typeface="Courier"/>
                <a:cs typeface="Courier"/>
              </a:rPr>
              <a:t>commonName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String        </a:t>
            </a:r>
            <a:r>
              <a:rPr lang="en-US" sz="2400" dirty="0" err="1" smtClean="0">
                <a:latin typeface="Courier"/>
                <a:cs typeface="Courier"/>
              </a:rPr>
              <a:t>scientificName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float         lifespan;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float         weight;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... (hundreds more)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Set&lt;Organism&gt; </a:t>
            </a:r>
            <a:r>
              <a:rPr lang="en-US" sz="2400" dirty="0" err="1" smtClean="0">
                <a:latin typeface="Courier"/>
                <a:cs typeface="Courier"/>
              </a:rPr>
              <a:t>preysOn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4950" y="4030798"/>
            <a:ext cx="2792655" cy="2163223"/>
            <a:chOff x="225068" y="3866447"/>
            <a:chExt cx="2792655" cy="2163223"/>
          </a:xfrm>
        </p:grpSpPr>
        <p:sp>
          <p:nvSpPr>
            <p:cNvPr id="5" name="TextBox 4"/>
            <p:cNvSpPr txBox="1"/>
            <p:nvPr/>
          </p:nvSpPr>
          <p:spPr>
            <a:xfrm>
              <a:off x="457200" y="3866447"/>
              <a:ext cx="2339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"/>
                  <a:cs typeface="Courier"/>
                </a:rPr>
                <a:t>Organism shark</a:t>
              </a:r>
              <a:endParaRPr lang="en-US" sz="2000" dirty="0">
                <a:latin typeface="Courier"/>
                <a:cs typeface="Courier"/>
              </a:endParaRPr>
            </a:p>
          </p:txBody>
        </p:sp>
        <p:pic>
          <p:nvPicPr>
            <p:cNvPr id="6" name="Picture 5" descr="shark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68" y="4373010"/>
              <a:ext cx="2792655" cy="1656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5601005" y="4026268"/>
            <a:ext cx="3261158" cy="1978614"/>
            <a:chOff x="5571123" y="3861917"/>
            <a:chExt cx="3261158" cy="1978614"/>
          </a:xfrm>
        </p:grpSpPr>
        <p:pic>
          <p:nvPicPr>
            <p:cNvPr id="7" name="Picture 6" descr="seal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123" y="4373010"/>
              <a:ext cx="3261158" cy="14675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923882" y="3861917"/>
              <a:ext cx="2185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"/>
                  <a:cs typeface="Courier"/>
                </a:rPr>
                <a:t>Organism seal</a:t>
              </a:r>
              <a:endParaRPr lang="en-US" sz="2000" dirty="0">
                <a:latin typeface="Courier"/>
                <a:cs typeface="Courier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50953" y="6356141"/>
            <a:ext cx="535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 sz="2800" dirty="0" err="1" smtClean="0">
                <a:solidFill>
                  <a:srgbClr val="0000FF"/>
                </a:solidFill>
                <a:latin typeface="Courier"/>
                <a:cs typeface="Courier"/>
              </a:rPr>
              <a:t>hark.preysOn.add</a:t>
            </a:r>
            <a:r>
              <a:rPr lang="en-US" sz="2800" dirty="0" smtClean="0">
                <a:solidFill>
                  <a:srgbClr val="0000FF"/>
                </a:solidFill>
                <a:latin typeface="Courier"/>
                <a:cs typeface="Courier"/>
              </a:rPr>
              <a:t>(seal);</a:t>
            </a:r>
            <a:endParaRPr lang="en-US" sz="28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47605" y="5770992"/>
            <a:ext cx="2553400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5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6621"/>
            <a:ext cx="8229600" cy="1143000"/>
          </a:xfrm>
        </p:spPr>
        <p:txBody>
          <a:bodyPr/>
          <a:lstStyle/>
          <a:p>
            <a:r>
              <a:rPr lang="en-US" dirty="0" smtClean="0"/>
              <a:t>That isn’t great O-O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936" y="1066379"/>
            <a:ext cx="8838806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Organism class does 2 things</a:t>
            </a:r>
          </a:p>
          <a:p>
            <a:pPr lvl="1"/>
            <a:r>
              <a:rPr lang="en-US" dirty="0" smtClean="0"/>
              <a:t>Models an organism</a:t>
            </a:r>
          </a:p>
          <a:p>
            <a:pPr lvl="1"/>
            <a:r>
              <a:rPr lang="en-US" dirty="0" smtClean="0"/>
              <a:t>Maintains graph structure</a:t>
            </a:r>
          </a:p>
          <a:p>
            <a:pPr lvl="1"/>
            <a:r>
              <a:rPr lang="en-US" dirty="0" smtClean="0"/>
              <a:t>Graph programmers don</a:t>
            </a:r>
            <a:r>
              <a:rPr lang="fr-FR" dirty="0" smtClean="0"/>
              <a:t>’</a:t>
            </a:r>
            <a:r>
              <a:rPr lang="en-US" dirty="0" smtClean="0"/>
              <a:t>t care about organisms</a:t>
            </a:r>
          </a:p>
          <a:p>
            <a:pPr lvl="1"/>
            <a:r>
              <a:rPr lang="en-US" dirty="0" smtClean="0"/>
              <a:t>Biologists don</a:t>
            </a:r>
            <a:r>
              <a:rPr lang="fr-FR" dirty="0" smtClean="0"/>
              <a:t>’</a:t>
            </a:r>
            <a:r>
              <a:rPr lang="en-US" dirty="0" smtClean="0"/>
              <a:t>t care about graphs</a:t>
            </a:r>
          </a:p>
          <a:p>
            <a:r>
              <a:rPr lang="en-US" sz="2800" dirty="0" smtClean="0"/>
              <a:t>Organism code should be just about organisms</a:t>
            </a:r>
          </a:p>
          <a:p>
            <a:r>
              <a:rPr lang="en-US" sz="2800" dirty="0" smtClean="0"/>
              <a:t>Graph code should just do graph stuff</a:t>
            </a:r>
          </a:p>
          <a:p>
            <a:pPr lvl="1"/>
            <a:r>
              <a:rPr lang="en-US" dirty="0" smtClean="0"/>
              <a:t>Detect loops</a:t>
            </a:r>
          </a:p>
          <a:p>
            <a:pPr lvl="1"/>
            <a:r>
              <a:rPr lang="en-US" dirty="0" smtClean="0"/>
              <a:t>Analyze complexity</a:t>
            </a:r>
          </a:p>
          <a:p>
            <a:pPr lvl="1"/>
            <a:r>
              <a:rPr lang="en-US" dirty="0" smtClean="0"/>
              <a:t>Find interesting structures</a:t>
            </a:r>
          </a:p>
        </p:txBody>
      </p:sp>
    </p:spTree>
    <p:extLst>
      <p:ext uri="{BB962C8B-B14F-4D97-AF65-F5344CB8AC3E}">
        <p14:creationId xmlns:p14="http://schemas.microsoft.com/office/powerpoint/2010/main" val="8935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i="1" dirty="0" smtClean="0"/>
              <a:t>not</a:t>
            </a:r>
            <a:r>
              <a:rPr lang="en-US" dirty="0" smtClean="0"/>
              <a:t> to use 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30027"/>
          </a:xfrm>
        </p:spPr>
        <p:txBody>
          <a:bodyPr/>
          <a:lstStyle/>
          <a:p>
            <a:r>
              <a:rPr lang="en-US" dirty="0" smtClean="0"/>
              <a:t>Recursive methods can be very time-costly</a:t>
            </a:r>
          </a:p>
          <a:p>
            <a:r>
              <a:rPr lang="en-US" dirty="0" smtClean="0"/>
              <a:t>Deceptively few lines of code</a:t>
            </a:r>
          </a:p>
          <a:p>
            <a:r>
              <a:rPr lang="en-US" dirty="0" smtClean="0"/>
              <a:t>Perfect example: Fibonacci numbers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ib(0) = 1</a:t>
            </a:r>
          </a:p>
          <a:p>
            <a:pPr lvl="1"/>
            <a:r>
              <a:rPr lang="en-US" dirty="0" smtClean="0"/>
              <a:t>fib(1) = 1</a:t>
            </a:r>
          </a:p>
          <a:p>
            <a:pPr lvl="1"/>
            <a:r>
              <a:rPr lang="en-US" dirty="0" smtClean="0"/>
              <a:t>fib(n) = fib(n-2) + fib(n-1)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98771" y="5508357"/>
            <a:ext cx="4712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1, 1, 2, 3, 5, 8, 13, 21, 34, 55, …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66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2782"/>
            <a:ext cx="8229600" cy="1143000"/>
          </a:xfrm>
        </p:spPr>
        <p:txBody>
          <a:bodyPr/>
          <a:lstStyle/>
          <a:p>
            <a:r>
              <a:rPr lang="en-US" dirty="0" smtClean="0"/>
              <a:t>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1870"/>
            <a:ext cx="8229600" cy="1451712"/>
          </a:xfrm>
        </p:spPr>
        <p:txBody>
          <a:bodyPr>
            <a:normAutofit/>
          </a:bodyPr>
          <a:lstStyle/>
          <a:p>
            <a:r>
              <a:rPr lang="en-US" dirty="0" smtClean="0"/>
              <a:t>Node can build graphs of anything</a:t>
            </a:r>
          </a:p>
          <a:p>
            <a:r>
              <a:rPr lang="en-US" dirty="0" smtClean="0"/>
              <a:t>No 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39" y="636042"/>
            <a:ext cx="8836610" cy="4093428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c</a:t>
            </a:r>
            <a:r>
              <a:rPr lang="en-US" sz="2000" dirty="0" smtClean="0">
                <a:latin typeface="Courier"/>
                <a:cs typeface="Courier"/>
              </a:rPr>
              <a:t>lass Node&lt;T&gt; {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T               data;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Set&lt;Node&lt;T&gt;&gt;    neighbors;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Node(T data) { </a:t>
            </a:r>
            <a:r>
              <a:rPr lang="en-US" sz="2000" dirty="0" err="1" smtClean="0">
                <a:latin typeface="Courier"/>
                <a:cs typeface="Courier"/>
              </a:rPr>
              <a:t>this.data</a:t>
            </a:r>
            <a:r>
              <a:rPr lang="en-US" sz="2000" dirty="0" smtClean="0">
                <a:latin typeface="Courier"/>
                <a:cs typeface="Courier"/>
              </a:rPr>
              <a:t> = data; }</a:t>
            </a:r>
            <a:endParaRPr lang="en-US" sz="2000" dirty="0">
              <a:latin typeface="Courier"/>
              <a:cs typeface="Courier"/>
            </a:endParaRPr>
          </a:p>
          <a:p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void </a:t>
            </a:r>
            <a:r>
              <a:rPr lang="en-US" sz="2000" dirty="0" err="1" smtClean="0">
                <a:latin typeface="Courier"/>
                <a:cs typeface="Courier"/>
              </a:rPr>
              <a:t>addNeighbor</a:t>
            </a:r>
            <a:r>
              <a:rPr lang="en-US" sz="2000" dirty="0" smtClean="0">
                <a:latin typeface="Courier"/>
                <a:cs typeface="Courier"/>
              </a:rPr>
              <a:t>(Node</a:t>
            </a:r>
            <a:r>
              <a:rPr lang="en-US" sz="2000" dirty="0">
                <a:latin typeface="Courier"/>
                <a:cs typeface="Courier"/>
              </a:rPr>
              <a:t>&lt;</a:t>
            </a:r>
            <a:r>
              <a:rPr lang="en-US" sz="2000" dirty="0" smtClean="0">
                <a:latin typeface="Courier"/>
                <a:cs typeface="Courier"/>
              </a:rPr>
              <a:t>T&gt; node) { 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void </a:t>
            </a:r>
            <a:r>
              <a:rPr lang="en-US" sz="2000" dirty="0" err="1" smtClean="0">
                <a:latin typeface="Courier"/>
                <a:cs typeface="Courier"/>
              </a:rPr>
              <a:t>removeNeighbor</a:t>
            </a:r>
            <a:r>
              <a:rPr lang="en-US" sz="2000" dirty="0" smtClean="0">
                <a:latin typeface="Courier"/>
                <a:cs typeface="Courier"/>
              </a:rPr>
              <a:t>(Node</a:t>
            </a:r>
            <a:r>
              <a:rPr lang="en-US" sz="2000" dirty="0">
                <a:latin typeface="Courier"/>
                <a:cs typeface="Courier"/>
              </a:rPr>
              <a:t>&lt;T&gt; </a:t>
            </a:r>
            <a:r>
              <a:rPr lang="en-US" sz="2000" dirty="0" smtClean="0">
                <a:latin typeface="Courier"/>
                <a:cs typeface="Courier"/>
              </a:rPr>
              <a:t>node</a:t>
            </a:r>
            <a:r>
              <a:rPr lang="en-US" sz="2000" dirty="0">
                <a:latin typeface="Courier"/>
                <a:cs typeface="Courier"/>
              </a:rPr>
              <a:t>) { 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ArrayList</a:t>
            </a:r>
            <a:r>
              <a:rPr lang="en-US" sz="2000" dirty="0" smtClean="0">
                <a:latin typeface="Courier"/>
                <a:cs typeface="Courier"/>
              </a:rPr>
              <a:t>&lt;Node</a:t>
            </a:r>
            <a:r>
              <a:rPr lang="en-US" sz="2000" dirty="0">
                <a:latin typeface="Courier"/>
                <a:cs typeface="Courier"/>
              </a:rPr>
              <a:t>&lt;</a:t>
            </a:r>
            <a:r>
              <a:rPr lang="en-US" sz="2000" dirty="0" smtClean="0">
                <a:latin typeface="Courier"/>
                <a:cs typeface="Courier"/>
              </a:rPr>
              <a:t>T&gt;&gt; </a:t>
            </a:r>
            <a:r>
              <a:rPr lang="en-US" sz="2000" dirty="0" err="1" smtClean="0">
                <a:latin typeface="Courier"/>
                <a:cs typeface="Courier"/>
              </a:rPr>
              <a:t>getShortestPathTo</a:t>
            </a:r>
            <a:r>
              <a:rPr lang="en-US" sz="2000" dirty="0" smtClean="0">
                <a:latin typeface="Courier"/>
                <a:cs typeface="Courier"/>
              </a:rPr>
              <a:t>(Node</a:t>
            </a:r>
            <a:r>
              <a:rPr lang="en-US" sz="2000" dirty="0">
                <a:latin typeface="Courier"/>
                <a:cs typeface="Courier"/>
              </a:rPr>
              <a:t>&lt;T&gt; </a:t>
            </a:r>
            <a:r>
              <a:rPr lang="en-US" sz="2000" dirty="0" smtClean="0">
                <a:latin typeface="Courier"/>
                <a:cs typeface="Courier"/>
              </a:rPr>
              <a:t>n) { 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Set&lt;Node</a:t>
            </a:r>
            <a:r>
              <a:rPr lang="en-US" sz="2000" dirty="0">
                <a:latin typeface="Courier"/>
                <a:cs typeface="Courier"/>
              </a:rPr>
              <a:t>&lt;</a:t>
            </a:r>
            <a:r>
              <a:rPr lang="en-US" sz="2000" dirty="0" smtClean="0">
                <a:latin typeface="Courier"/>
                <a:cs typeface="Courier"/>
              </a:rPr>
              <a:t>T&gt;&gt; </a:t>
            </a:r>
            <a:r>
              <a:rPr lang="en-US" sz="2000" dirty="0" err="1" smtClean="0">
                <a:latin typeface="Courier"/>
                <a:cs typeface="Courier"/>
              </a:rPr>
              <a:t>getNeighbors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radius) { }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static Set&lt;Set&lt;Node&lt;T&gt;&gt;&gt; 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dirty="0" err="1" smtClean="0">
                <a:latin typeface="Courier"/>
                <a:cs typeface="Courier"/>
              </a:rPr>
              <a:t>getCliques</a:t>
            </a:r>
            <a:r>
              <a:rPr lang="en-US" sz="2000" dirty="0" smtClean="0">
                <a:latin typeface="Courier"/>
                <a:cs typeface="Courier"/>
              </a:rPr>
              <a:t>(Set&lt;Node&lt;T&gt;&gt; graph) { 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0394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43710"/>
            <a:ext cx="8229600" cy="1143000"/>
          </a:xfrm>
        </p:spPr>
        <p:txBody>
          <a:bodyPr/>
          <a:lstStyle/>
          <a:p>
            <a:r>
              <a:rPr lang="en-US" dirty="0" smtClean="0"/>
              <a:t>Now Node is generic, like </a:t>
            </a:r>
            <a:r>
              <a:rPr lang="en-US" dirty="0" err="1" smtClean="0"/>
              <a:t>HashSet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7906" y="1143895"/>
            <a:ext cx="8229600" cy="4525963"/>
          </a:xfrm>
        </p:spPr>
        <p:txBody>
          <a:bodyPr/>
          <a:lstStyle/>
          <a:p>
            <a:r>
              <a:rPr lang="en-US" dirty="0" smtClean="0"/>
              <a:t>You can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 can do this: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7906" y="1815608"/>
            <a:ext cx="8716681" cy="1815882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Robot r2d2 = new Robot(); Robot c3po = new Robot();</a:t>
            </a:r>
          </a:p>
          <a:p>
            <a:r>
              <a:rPr lang="en-US" sz="2800" dirty="0">
                <a:solidFill>
                  <a:srgbClr val="0000FF"/>
                </a:solidFill>
              </a:rPr>
              <a:t>Node&lt;Robot&gt; </a:t>
            </a:r>
            <a:r>
              <a:rPr lang="en-US" sz="2800" dirty="0" err="1">
                <a:solidFill>
                  <a:srgbClr val="0000FF"/>
                </a:solidFill>
              </a:rPr>
              <a:t>robonode</a:t>
            </a:r>
            <a:r>
              <a:rPr lang="en-US" sz="2800" dirty="0">
                <a:solidFill>
                  <a:srgbClr val="0000FF"/>
                </a:solidFill>
              </a:rPr>
              <a:t> = new Node&lt;Robot&gt;(r2d2)</a:t>
            </a:r>
            <a:r>
              <a:rPr lang="en-US" sz="2800" dirty="0" smtClean="0">
                <a:solidFill>
                  <a:srgbClr val="0000FF"/>
                </a:solidFill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</a:rPr>
              <a:t>Node&lt;Robot&gt; </a:t>
            </a:r>
            <a:r>
              <a:rPr lang="en-US" sz="2800" dirty="0" err="1" smtClean="0">
                <a:solidFill>
                  <a:srgbClr val="0000FF"/>
                </a:solidFill>
              </a:rPr>
              <a:t>otherRobonode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</a:rPr>
              <a:t>= new Node&lt;Robot&gt;</a:t>
            </a:r>
            <a:r>
              <a:rPr lang="en-US" sz="2800" dirty="0" smtClean="0">
                <a:solidFill>
                  <a:srgbClr val="0000FF"/>
                </a:solidFill>
              </a:rPr>
              <a:t>(c3po);</a:t>
            </a:r>
          </a:p>
          <a:p>
            <a:r>
              <a:rPr lang="en-US" sz="2800" dirty="0" err="1" smtClean="0">
                <a:solidFill>
                  <a:srgbClr val="0000FF"/>
                </a:solidFill>
              </a:rPr>
              <a:t>robonode.addNeighbor</a:t>
            </a:r>
            <a:r>
              <a:rPr lang="en-US" sz="2800" dirty="0" smtClean="0">
                <a:solidFill>
                  <a:srgbClr val="0000FF"/>
                </a:solidFill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</a:rPr>
              <a:t>otherRobonode</a:t>
            </a:r>
            <a:r>
              <a:rPr lang="en-US" sz="2800" dirty="0" smtClean="0">
                <a:solidFill>
                  <a:srgbClr val="0000FF"/>
                </a:solidFill>
              </a:rPr>
              <a:t>);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906" y="4806827"/>
            <a:ext cx="8716681" cy="18158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Gene </a:t>
            </a:r>
            <a:r>
              <a:rPr lang="en-US" sz="2800" dirty="0" err="1" smtClean="0">
                <a:solidFill>
                  <a:srgbClr val="FF0000"/>
                </a:solidFill>
              </a:rPr>
              <a:t>mdm</a:t>
            </a:r>
            <a:r>
              <a:rPr lang="en-US" sz="2800" dirty="0" smtClean="0">
                <a:solidFill>
                  <a:srgbClr val="FF0000"/>
                </a:solidFill>
              </a:rPr>
              <a:t> = new Gene(); </a:t>
            </a:r>
            <a:r>
              <a:rPr lang="en-US" sz="2800" dirty="0">
                <a:solidFill>
                  <a:srgbClr val="FF0000"/>
                </a:solidFill>
              </a:rPr>
              <a:t>Gene </a:t>
            </a:r>
            <a:r>
              <a:rPr lang="en-US" sz="2800" dirty="0" smtClean="0">
                <a:solidFill>
                  <a:srgbClr val="FF0000"/>
                </a:solidFill>
              </a:rPr>
              <a:t>p53 </a:t>
            </a:r>
            <a:r>
              <a:rPr lang="en-US" sz="2800" dirty="0">
                <a:solidFill>
                  <a:srgbClr val="FF0000"/>
                </a:solidFill>
              </a:rPr>
              <a:t>= new Gene</a:t>
            </a:r>
            <a:r>
              <a:rPr lang="en-US" sz="2800" dirty="0" smtClean="0">
                <a:solidFill>
                  <a:srgbClr val="FF0000"/>
                </a:solidFill>
              </a:rPr>
              <a:t>();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Node</a:t>
            </a:r>
            <a:r>
              <a:rPr lang="en-US" sz="2800" dirty="0" smtClean="0">
                <a:solidFill>
                  <a:srgbClr val="FF0000"/>
                </a:solidFill>
              </a:rPr>
              <a:t>&lt;Gene&gt; </a:t>
            </a:r>
            <a:r>
              <a:rPr lang="en-US" sz="2800" dirty="0" err="1" smtClean="0">
                <a:solidFill>
                  <a:srgbClr val="FF0000"/>
                </a:solidFill>
              </a:rPr>
              <a:t>mdmNode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new Node</a:t>
            </a:r>
            <a:r>
              <a:rPr lang="en-US" sz="2800" dirty="0" smtClean="0">
                <a:solidFill>
                  <a:srgbClr val="FF0000"/>
                </a:solidFill>
              </a:rPr>
              <a:t>&lt;</a:t>
            </a:r>
            <a:r>
              <a:rPr lang="en-US" sz="2800" dirty="0">
                <a:solidFill>
                  <a:srgbClr val="FF0000"/>
                </a:solidFill>
              </a:rPr>
              <a:t>Gene</a:t>
            </a:r>
            <a:r>
              <a:rPr lang="en-US" sz="2800" dirty="0" smtClean="0">
                <a:solidFill>
                  <a:srgbClr val="FF0000"/>
                </a:solidFill>
              </a:rPr>
              <a:t>&gt;(</a:t>
            </a:r>
            <a:r>
              <a:rPr lang="en-US" sz="2800" dirty="0" err="1" smtClean="0">
                <a:solidFill>
                  <a:srgbClr val="FF0000"/>
                </a:solidFill>
              </a:rPr>
              <a:t>mdm</a:t>
            </a:r>
            <a:r>
              <a:rPr lang="en-US" sz="2800" dirty="0" smtClean="0">
                <a:solidFill>
                  <a:srgbClr val="FF0000"/>
                </a:solidFill>
              </a:rPr>
              <a:t>);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Node</a:t>
            </a:r>
            <a:r>
              <a:rPr lang="en-US" sz="2800" dirty="0" smtClean="0">
                <a:solidFill>
                  <a:srgbClr val="FF0000"/>
                </a:solidFill>
              </a:rPr>
              <a:t>&lt;</a:t>
            </a:r>
            <a:r>
              <a:rPr lang="en-US" sz="2800" dirty="0">
                <a:solidFill>
                  <a:srgbClr val="FF0000"/>
                </a:solidFill>
              </a:rPr>
              <a:t>Gene</a:t>
            </a:r>
            <a:r>
              <a:rPr lang="en-US" sz="2800" dirty="0" smtClean="0">
                <a:solidFill>
                  <a:srgbClr val="FF0000"/>
                </a:solidFill>
              </a:rPr>
              <a:t>&gt; p53Node </a:t>
            </a:r>
            <a:r>
              <a:rPr lang="en-US" sz="2800" dirty="0">
                <a:solidFill>
                  <a:srgbClr val="FF0000"/>
                </a:solidFill>
              </a:rPr>
              <a:t>= new Node</a:t>
            </a:r>
            <a:r>
              <a:rPr lang="en-US" sz="2800" dirty="0" smtClean="0">
                <a:solidFill>
                  <a:srgbClr val="FF0000"/>
                </a:solidFill>
              </a:rPr>
              <a:t>&lt;</a:t>
            </a:r>
            <a:r>
              <a:rPr lang="en-US" sz="2800" dirty="0">
                <a:solidFill>
                  <a:srgbClr val="FF0000"/>
                </a:solidFill>
              </a:rPr>
              <a:t>Gene</a:t>
            </a:r>
            <a:r>
              <a:rPr lang="en-US" sz="2800" dirty="0" smtClean="0">
                <a:solidFill>
                  <a:srgbClr val="FF0000"/>
                </a:solidFill>
              </a:rPr>
              <a:t>&gt;(p53);</a:t>
            </a:r>
          </a:p>
          <a:p>
            <a:r>
              <a:rPr lang="en-US" sz="2800" dirty="0" err="1" smtClean="0">
                <a:solidFill>
                  <a:srgbClr val="FF0000"/>
                </a:solidFill>
              </a:rPr>
              <a:t>mdmNode.addNeighbor</a:t>
            </a:r>
            <a:r>
              <a:rPr lang="en-US" sz="2800" dirty="0" smtClean="0">
                <a:solidFill>
                  <a:srgbClr val="FF0000"/>
                </a:solidFill>
              </a:rPr>
              <a:t> (</a:t>
            </a:r>
            <a:r>
              <a:rPr lang="en-US" sz="2800" dirty="0">
                <a:solidFill>
                  <a:srgbClr val="FF0000"/>
                </a:solidFill>
              </a:rPr>
              <a:t>p53Node </a:t>
            </a:r>
            <a:r>
              <a:rPr lang="en-US" sz="2800" dirty="0" smtClean="0">
                <a:solidFill>
                  <a:srgbClr val="FF0000"/>
                </a:solidFill>
              </a:rPr>
              <a:t>);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6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922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Special Directed Graphs: Linked Lists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3094653"/>
            <a:ext cx="8229600" cy="4525963"/>
          </a:xfrm>
        </p:spPr>
        <p:txBody>
          <a:bodyPr/>
          <a:lstStyle/>
          <a:p>
            <a:r>
              <a:rPr lang="en-US" dirty="0" smtClean="0"/>
              <a:t>1 edge into every node except the head</a:t>
            </a:r>
          </a:p>
          <a:p>
            <a:r>
              <a:rPr lang="en-US" dirty="0" smtClean="0"/>
              <a:t>1 edge from every node except the tail</a:t>
            </a:r>
            <a:endParaRPr lang="en-US" dirty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218409" y="1385311"/>
            <a:ext cx="6730297" cy="829557"/>
            <a:chOff x="895587" y="2229145"/>
            <a:chExt cx="7039515" cy="891659"/>
          </a:xfrm>
        </p:grpSpPr>
        <p:sp>
          <p:nvSpPr>
            <p:cNvPr id="22" name="Rectangle 21"/>
            <p:cNvSpPr/>
            <p:nvPr/>
          </p:nvSpPr>
          <p:spPr>
            <a:xfrm>
              <a:off x="4750875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78520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2" idx="3"/>
              <a:endCxn id="24" idx="1"/>
            </p:cNvCxnSpPr>
            <p:nvPr/>
          </p:nvCxnSpPr>
          <p:spPr>
            <a:xfrm>
              <a:off x="6007457" y="2674975"/>
              <a:ext cx="671063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895587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23231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9" idx="3"/>
              <a:endCxn id="22" idx="1"/>
            </p:cNvCxnSpPr>
            <p:nvPr/>
          </p:nvCxnSpPr>
          <p:spPr>
            <a:xfrm>
              <a:off x="4079813" y="2674975"/>
              <a:ext cx="671062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6" idx="3"/>
              <a:endCxn id="29" idx="1"/>
            </p:cNvCxnSpPr>
            <p:nvPr/>
          </p:nvCxnSpPr>
          <p:spPr>
            <a:xfrm>
              <a:off x="2152169" y="2674975"/>
              <a:ext cx="671062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284941" y="2244751"/>
            <a:ext cx="6492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Head                                                              Tail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6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7119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Implementing Linked List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24280" y="1492120"/>
            <a:ext cx="8538172" cy="1885373"/>
          </a:xfrm>
        </p:spPr>
        <p:txBody>
          <a:bodyPr/>
          <a:lstStyle/>
          <a:p>
            <a:r>
              <a:rPr lang="en-US" dirty="0" smtClean="0"/>
              <a:t>At most 1 edge from any node </a:t>
            </a:r>
            <a:r>
              <a:rPr lang="en-US" dirty="0" smtClean="0">
                <a:sym typeface="Wingdings"/>
              </a:rPr>
              <a:t> Node has at most 1 neighbor</a:t>
            </a:r>
            <a:endParaRPr lang="en-US" dirty="0" smtClean="0"/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need a Set&lt;Node&gt; to represent neighbors </a:t>
            </a:r>
            <a:endParaRPr lang="en-US" dirty="0"/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64380" y="948444"/>
            <a:ext cx="4624751" cy="416062"/>
            <a:chOff x="895587" y="2229145"/>
            <a:chExt cx="7039515" cy="891659"/>
          </a:xfrm>
        </p:grpSpPr>
        <p:sp>
          <p:nvSpPr>
            <p:cNvPr id="5" name="Rectangle 4"/>
            <p:cNvSpPr/>
            <p:nvPr/>
          </p:nvSpPr>
          <p:spPr>
            <a:xfrm>
              <a:off x="4750875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678520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5" idx="3"/>
              <a:endCxn id="6" idx="1"/>
            </p:cNvCxnSpPr>
            <p:nvPr/>
          </p:nvCxnSpPr>
          <p:spPr>
            <a:xfrm>
              <a:off x="6007457" y="2674975"/>
              <a:ext cx="671063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895587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23231" y="2229145"/>
              <a:ext cx="1256582" cy="891659"/>
            </a:xfrm>
            <a:prstGeom prst="rect">
              <a:avLst/>
            </a:prstGeom>
            <a:solidFill>
              <a:srgbClr val="008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3"/>
              <a:endCxn id="5" idx="1"/>
            </p:cNvCxnSpPr>
            <p:nvPr/>
          </p:nvCxnSpPr>
          <p:spPr>
            <a:xfrm>
              <a:off x="4079813" y="2674975"/>
              <a:ext cx="671062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21" idx="1"/>
            </p:cNvCxnSpPr>
            <p:nvPr/>
          </p:nvCxnSpPr>
          <p:spPr>
            <a:xfrm>
              <a:off x="2152169" y="2674975"/>
              <a:ext cx="671062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158548" y="3269413"/>
            <a:ext cx="5529564" cy="156966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lass Node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private Node    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next;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private Object  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data;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58547" y="5048017"/>
            <a:ext cx="5529565" cy="156966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lass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LinkedList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{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private Node    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Node     tail;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0615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6125"/>
            <a:ext cx="8229600" cy="1143000"/>
          </a:xfrm>
        </p:spPr>
        <p:txBody>
          <a:bodyPr/>
          <a:lstStyle/>
          <a:p>
            <a:r>
              <a:rPr lang="en-US" dirty="0" smtClean="0"/>
              <a:t>With a Linked List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33574" y="1587067"/>
            <a:ext cx="1585054" cy="1175733"/>
            <a:chOff x="2617469" y="1678032"/>
            <a:chExt cx="1585054" cy="1175733"/>
          </a:xfrm>
        </p:grpSpPr>
        <p:sp>
          <p:nvSpPr>
            <p:cNvPr id="28" name="Rectangle 27"/>
            <p:cNvSpPr/>
            <p:nvPr/>
          </p:nvSpPr>
          <p:spPr>
            <a:xfrm>
              <a:off x="2620887" y="1678032"/>
              <a:ext cx="1581636" cy="1175733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17469" y="1763060"/>
              <a:ext cx="9126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/>
                <a:t>head</a:t>
              </a:r>
            </a:p>
            <a:p>
              <a:pPr algn="r"/>
              <a:r>
                <a:rPr lang="en-US" sz="2800" dirty="0" smtClean="0"/>
                <a:t>tail</a:t>
              </a:r>
              <a:endParaRPr lang="en-US" sz="28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20635" y="1608486"/>
            <a:ext cx="4006566" cy="1175733"/>
            <a:chOff x="3462051" y="1608486"/>
            <a:chExt cx="4006566" cy="1175733"/>
          </a:xfrm>
        </p:grpSpPr>
        <p:sp>
          <p:nvSpPr>
            <p:cNvPr id="19" name="Oval 18"/>
            <p:cNvSpPr/>
            <p:nvPr/>
          </p:nvSpPr>
          <p:spPr>
            <a:xfrm>
              <a:off x="6533347" y="1608486"/>
              <a:ext cx="935270" cy="911791"/>
            </a:xfrm>
            <a:prstGeom prst="ellipse">
              <a:avLst/>
            </a:prstGeom>
            <a:solidFill>
              <a:srgbClr val="FFFF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462051" y="1608486"/>
              <a:ext cx="1581636" cy="1175733"/>
              <a:chOff x="2620887" y="1678032"/>
              <a:chExt cx="1581636" cy="117573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620887" y="1678032"/>
                <a:ext cx="1581636" cy="1175733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20887" y="1837765"/>
                <a:ext cx="83758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/>
                  <a:t>d</a:t>
                </a:r>
                <a:r>
                  <a:rPr lang="en-US" sz="2800" dirty="0" smtClean="0"/>
                  <a:t>ata</a:t>
                </a:r>
              </a:p>
              <a:p>
                <a:pPr algn="r"/>
                <a:r>
                  <a:rPr lang="en-US" sz="2800" dirty="0" smtClean="0"/>
                  <a:t>next</a:t>
                </a:r>
                <a:endParaRPr lang="en-US" sz="2800" dirty="0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4299640" y="2076823"/>
              <a:ext cx="223370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820635" y="3311175"/>
            <a:ext cx="4006566" cy="1175733"/>
            <a:chOff x="3462051" y="1608486"/>
            <a:chExt cx="4006566" cy="1175733"/>
          </a:xfrm>
        </p:grpSpPr>
        <p:sp>
          <p:nvSpPr>
            <p:cNvPr id="38" name="Oval 37"/>
            <p:cNvSpPr/>
            <p:nvPr/>
          </p:nvSpPr>
          <p:spPr>
            <a:xfrm>
              <a:off x="6533347" y="1608486"/>
              <a:ext cx="935270" cy="911791"/>
            </a:xfrm>
            <a:prstGeom prst="ellipse">
              <a:avLst/>
            </a:prstGeom>
            <a:solidFill>
              <a:srgbClr val="FF66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462051" y="1608486"/>
              <a:ext cx="1581636" cy="1175733"/>
              <a:chOff x="2620887" y="1678032"/>
              <a:chExt cx="1581636" cy="1175733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620887" y="1678032"/>
                <a:ext cx="1581636" cy="1175733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620887" y="1837765"/>
                <a:ext cx="83758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/>
                  <a:t>d</a:t>
                </a:r>
                <a:r>
                  <a:rPr lang="en-US" sz="2800" dirty="0" smtClean="0"/>
                  <a:t>ata</a:t>
                </a:r>
              </a:p>
              <a:p>
                <a:pPr algn="r"/>
                <a:r>
                  <a:rPr lang="en-US" sz="2800" dirty="0" smtClean="0"/>
                  <a:t>next</a:t>
                </a:r>
                <a:endParaRPr lang="en-US" sz="2800" dirty="0"/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4299640" y="2076823"/>
              <a:ext cx="223370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820635" y="5013864"/>
            <a:ext cx="4006566" cy="1175733"/>
            <a:chOff x="3462051" y="1608486"/>
            <a:chExt cx="4006566" cy="1175733"/>
          </a:xfrm>
        </p:grpSpPr>
        <p:sp>
          <p:nvSpPr>
            <p:cNvPr id="44" name="Oval 43"/>
            <p:cNvSpPr/>
            <p:nvPr/>
          </p:nvSpPr>
          <p:spPr>
            <a:xfrm>
              <a:off x="6533347" y="1608486"/>
              <a:ext cx="935270" cy="911791"/>
            </a:xfrm>
            <a:prstGeom prst="ellipse">
              <a:avLst/>
            </a:prstGeom>
            <a:solidFill>
              <a:srgbClr val="CCFFCC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462051" y="1608486"/>
              <a:ext cx="1581636" cy="1175733"/>
              <a:chOff x="2620887" y="1678032"/>
              <a:chExt cx="1581636" cy="1175733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620887" y="1678032"/>
                <a:ext cx="1581636" cy="1175733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620887" y="1837765"/>
                <a:ext cx="83758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/>
                  <a:t>d</a:t>
                </a:r>
                <a:r>
                  <a:rPr lang="en-US" sz="2800" dirty="0" smtClean="0"/>
                  <a:t>ata</a:t>
                </a:r>
              </a:p>
              <a:p>
                <a:pPr algn="r"/>
                <a:r>
                  <a:rPr lang="en-US" sz="2800" dirty="0" smtClean="0"/>
                  <a:t>next</a:t>
                </a:r>
                <a:endParaRPr lang="en-US" sz="2800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4299640" y="2076823"/>
              <a:ext cx="223370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65822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65822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820635" y="1208376"/>
            <a:ext cx="747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FF"/>
                </a:solidFill>
              </a:rPr>
              <a:t>Node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820635" y="2901284"/>
            <a:ext cx="747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FF"/>
                </a:solidFill>
              </a:rPr>
              <a:t>Node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832057" y="4613754"/>
            <a:ext cx="747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FF"/>
                </a:solidFill>
              </a:rPr>
              <a:t>Node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79355" y="1208376"/>
            <a:ext cx="563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srgbClr val="0000FF"/>
                </a:solidFill>
              </a:rPr>
              <a:t>Dot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079355" y="2912210"/>
            <a:ext cx="563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srgbClr val="0000FF"/>
                </a:solidFill>
              </a:rPr>
              <a:t>Dot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079355" y="4611581"/>
            <a:ext cx="563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srgbClr val="0000FF"/>
                </a:solidFill>
              </a:rPr>
              <a:t>Dot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36992" y="1132352"/>
            <a:ext cx="1217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err="1" smtClean="0">
                <a:solidFill>
                  <a:srgbClr val="0000FF"/>
                </a:solidFill>
              </a:rPr>
              <a:t>LinkedList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846204" y="2005105"/>
            <a:ext cx="197443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857626" y="2400749"/>
            <a:ext cx="1847786" cy="277284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3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906" y="-59764"/>
            <a:ext cx="5683623" cy="1143000"/>
          </a:xfrm>
        </p:spPr>
        <p:txBody>
          <a:bodyPr/>
          <a:lstStyle/>
          <a:p>
            <a:r>
              <a:rPr lang="en-US" dirty="0" smtClean="0"/>
              <a:t>Simplified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6519" y="1608486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4"/>
            <a:endCxn id="38" idx="0"/>
          </p:cNvCxnSpPr>
          <p:nvPr/>
        </p:nvCxnSpPr>
        <p:spPr>
          <a:xfrm>
            <a:off x="111415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6519" y="3311175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8" idx="4"/>
            <a:endCxn id="44" idx="0"/>
          </p:cNvCxnSpPr>
          <p:nvPr/>
        </p:nvCxnSpPr>
        <p:spPr>
          <a:xfrm>
            <a:off x="111415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46519" y="5013864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8791" y="6291590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lightDots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44" idx="5"/>
          </p:cNvCxnSpPr>
          <p:nvPr/>
        </p:nvCxnSpPr>
        <p:spPr>
          <a:xfrm>
            <a:off x="1444822" y="579212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369215" y="720185"/>
            <a:ext cx="1473277" cy="6033070"/>
            <a:chOff x="2369215" y="720185"/>
            <a:chExt cx="1473277" cy="6033070"/>
          </a:xfrm>
        </p:grpSpPr>
        <p:grpSp>
          <p:nvGrpSpPr>
            <p:cNvPr id="30" name="Group 29"/>
            <p:cNvGrpSpPr/>
            <p:nvPr/>
          </p:nvGrpSpPr>
          <p:grpSpPr>
            <a:xfrm>
              <a:off x="2734077" y="720185"/>
              <a:ext cx="581001" cy="5590862"/>
              <a:chOff x="2734077" y="720185"/>
              <a:chExt cx="581001" cy="5590862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734077" y="720185"/>
                <a:ext cx="581001" cy="513379"/>
              </a:xfrm>
              <a:prstGeom prst="ellipse">
                <a:avLst/>
              </a:prstGeom>
              <a:solidFill>
                <a:srgbClr val="0000FF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34077" y="1989556"/>
                <a:ext cx="581001" cy="513379"/>
              </a:xfrm>
              <a:prstGeom prst="ellipse">
                <a:avLst/>
              </a:prstGeom>
              <a:solidFill>
                <a:srgbClr val="660066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734077" y="3258927"/>
                <a:ext cx="581001" cy="51337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34077" y="4528298"/>
                <a:ext cx="581001" cy="513379"/>
              </a:xfrm>
              <a:prstGeom prst="ellipse">
                <a:avLst/>
              </a:prstGeom>
              <a:solidFill>
                <a:srgbClr val="008000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734077" y="5797668"/>
                <a:ext cx="581001" cy="513379"/>
              </a:xfrm>
              <a:prstGeom prst="ellipse">
                <a:avLst/>
              </a:prstGeom>
              <a:solidFill>
                <a:srgbClr val="800000"/>
              </a:solidFill>
              <a:ln w="28575" cmpd="sng">
                <a:solidFill>
                  <a:srgbClr val="00009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/>
              <p:cNvCxnSpPr>
                <a:stCxn id="80" idx="4"/>
                <a:endCxn id="78" idx="0"/>
              </p:cNvCxnSpPr>
              <p:nvPr/>
            </p:nvCxnSpPr>
            <p:spPr>
              <a:xfrm>
                <a:off x="3024578" y="1233564"/>
                <a:ext cx="0" cy="75599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78" idx="4"/>
                <a:endCxn id="76" idx="0"/>
              </p:cNvCxnSpPr>
              <p:nvPr/>
            </p:nvCxnSpPr>
            <p:spPr>
              <a:xfrm>
                <a:off x="3024578" y="2502935"/>
                <a:ext cx="0" cy="75599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76" idx="4"/>
                <a:endCxn id="74" idx="0"/>
              </p:cNvCxnSpPr>
              <p:nvPr/>
            </p:nvCxnSpPr>
            <p:spPr>
              <a:xfrm>
                <a:off x="3024578" y="3772306"/>
                <a:ext cx="0" cy="75599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4" idx="4"/>
                <a:endCxn id="72" idx="0"/>
              </p:cNvCxnSpPr>
              <p:nvPr/>
            </p:nvCxnSpPr>
            <p:spPr>
              <a:xfrm>
                <a:off x="3024578" y="5041677"/>
                <a:ext cx="0" cy="755991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2369215" y="6291590"/>
              <a:ext cx="1316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darkDots</a:t>
              </a:r>
              <a:endParaRPr lang="en-US" dirty="0"/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3330020" y="6064056"/>
              <a:ext cx="512472" cy="554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806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906" y="-59764"/>
            <a:ext cx="5683623" cy="1143000"/>
          </a:xfrm>
        </p:spPr>
        <p:txBody>
          <a:bodyPr/>
          <a:lstStyle/>
          <a:p>
            <a:r>
              <a:rPr lang="en-US" dirty="0" smtClean="0"/>
              <a:t>Simplified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6519" y="1608486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4"/>
            <a:endCxn id="38" idx="0"/>
          </p:cNvCxnSpPr>
          <p:nvPr/>
        </p:nvCxnSpPr>
        <p:spPr>
          <a:xfrm>
            <a:off x="111415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6519" y="3311175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8" idx="4"/>
            <a:endCxn id="44" idx="0"/>
          </p:cNvCxnSpPr>
          <p:nvPr/>
        </p:nvCxnSpPr>
        <p:spPr>
          <a:xfrm>
            <a:off x="111415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46519" y="5013864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734077" y="720185"/>
            <a:ext cx="581001" cy="51337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734077" y="1989556"/>
            <a:ext cx="581001" cy="51337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34077" y="3258927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34077" y="4528298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734077" y="5797668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0" idx="4"/>
            <a:endCxn id="78" idx="0"/>
          </p:cNvCxnSpPr>
          <p:nvPr/>
        </p:nvCxnSpPr>
        <p:spPr>
          <a:xfrm>
            <a:off x="3024578" y="1233564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8" idx="4"/>
            <a:endCxn id="76" idx="0"/>
          </p:cNvCxnSpPr>
          <p:nvPr/>
        </p:nvCxnSpPr>
        <p:spPr>
          <a:xfrm>
            <a:off x="3024578" y="2502935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6" idx="4"/>
            <a:endCxn id="74" idx="0"/>
          </p:cNvCxnSpPr>
          <p:nvPr/>
        </p:nvCxnSpPr>
        <p:spPr>
          <a:xfrm>
            <a:off x="3024578" y="3772306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4" idx="4"/>
            <a:endCxn id="72" idx="0"/>
          </p:cNvCxnSpPr>
          <p:nvPr/>
        </p:nvCxnSpPr>
        <p:spPr>
          <a:xfrm>
            <a:off x="3024578" y="5041677"/>
            <a:ext cx="0" cy="75599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9378" y="6291590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lightDots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369215" y="6291590"/>
            <a:ext cx="131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darkDots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37530" y="1512950"/>
            <a:ext cx="428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purpleDot.next</a:t>
            </a:r>
            <a:r>
              <a:rPr lang="en-US" sz="2400" dirty="0" smtClean="0"/>
              <a:t> = </a:t>
            </a:r>
            <a:r>
              <a:rPr lang="en-US" sz="2400" dirty="0" err="1" smtClean="0"/>
              <a:t>lightDots.head</a:t>
            </a:r>
            <a:r>
              <a:rPr lang="en-US" sz="2400" dirty="0" smtClean="0"/>
              <a:t>;</a:t>
            </a:r>
          </a:p>
        </p:txBody>
      </p:sp>
      <p:cxnSp>
        <p:nvCxnSpPr>
          <p:cNvPr id="22" name="Straight Arrow Connector 21"/>
          <p:cNvCxnSpPr>
            <a:stCxn id="78" idx="2"/>
            <a:endCxn id="19" idx="6"/>
          </p:cNvCxnSpPr>
          <p:nvPr/>
        </p:nvCxnSpPr>
        <p:spPr>
          <a:xfrm flipH="1" flipV="1">
            <a:off x="1581789" y="2064382"/>
            <a:ext cx="1152288" cy="18186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444822" y="579212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330020" y="606405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9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6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906" y="-59764"/>
            <a:ext cx="5683623" cy="1143000"/>
          </a:xfrm>
        </p:spPr>
        <p:txBody>
          <a:bodyPr/>
          <a:lstStyle/>
          <a:p>
            <a:r>
              <a:rPr lang="en-US" dirty="0" smtClean="0"/>
              <a:t>Simplified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6519" y="1608486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4"/>
            <a:endCxn id="38" idx="0"/>
          </p:cNvCxnSpPr>
          <p:nvPr/>
        </p:nvCxnSpPr>
        <p:spPr>
          <a:xfrm>
            <a:off x="111415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6519" y="3311175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8" idx="4"/>
            <a:endCxn id="44" idx="0"/>
          </p:cNvCxnSpPr>
          <p:nvPr/>
        </p:nvCxnSpPr>
        <p:spPr>
          <a:xfrm>
            <a:off x="111415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46519" y="5013864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734077" y="720185"/>
            <a:ext cx="581001" cy="51337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734077" y="1989556"/>
            <a:ext cx="581001" cy="51337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34077" y="3258927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34077" y="4528298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734077" y="5797668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0" idx="4"/>
            <a:endCxn id="78" idx="0"/>
          </p:cNvCxnSpPr>
          <p:nvPr/>
        </p:nvCxnSpPr>
        <p:spPr>
          <a:xfrm>
            <a:off x="3024578" y="1233564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6" idx="4"/>
            <a:endCxn id="74" idx="0"/>
          </p:cNvCxnSpPr>
          <p:nvPr/>
        </p:nvCxnSpPr>
        <p:spPr>
          <a:xfrm>
            <a:off x="3024578" y="3772306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4" idx="4"/>
            <a:endCxn id="72" idx="0"/>
          </p:cNvCxnSpPr>
          <p:nvPr/>
        </p:nvCxnSpPr>
        <p:spPr>
          <a:xfrm>
            <a:off x="3024578" y="5041677"/>
            <a:ext cx="0" cy="75599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791" y="6284086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lightDots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369215" y="6291590"/>
            <a:ext cx="131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darkDots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37530" y="1512950"/>
            <a:ext cx="428705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purpleDot.next</a:t>
            </a:r>
            <a:r>
              <a:rPr lang="en-US" sz="2400" dirty="0" smtClean="0"/>
              <a:t> = </a:t>
            </a:r>
            <a:r>
              <a:rPr lang="en-US" sz="2400" dirty="0" err="1" smtClean="0"/>
              <a:t>lightDots.head</a:t>
            </a:r>
            <a:r>
              <a:rPr lang="en-US" sz="2400" dirty="0" smtClean="0"/>
              <a:t>;</a:t>
            </a:r>
          </a:p>
          <a:p>
            <a:r>
              <a:rPr lang="en-US" sz="2400" dirty="0" err="1"/>
              <a:t>lightDots.tail.next</a:t>
            </a:r>
            <a:r>
              <a:rPr lang="en-US" sz="2400" dirty="0"/>
              <a:t> = </a:t>
            </a:r>
            <a:r>
              <a:rPr lang="en-US" sz="2400" dirty="0" err="1"/>
              <a:t>tealDot</a:t>
            </a:r>
            <a:r>
              <a:rPr lang="en-US" sz="2400" dirty="0"/>
              <a:t>;</a:t>
            </a:r>
          </a:p>
          <a:p>
            <a:endParaRPr lang="en-US" sz="2400" dirty="0" smtClean="0"/>
          </a:p>
        </p:txBody>
      </p:sp>
      <p:cxnSp>
        <p:nvCxnSpPr>
          <p:cNvPr id="22" name="Straight Arrow Connector 21"/>
          <p:cNvCxnSpPr>
            <a:stCxn id="78" idx="2"/>
            <a:endCxn id="19" idx="6"/>
          </p:cNvCxnSpPr>
          <p:nvPr/>
        </p:nvCxnSpPr>
        <p:spPr>
          <a:xfrm flipH="1" flipV="1">
            <a:off x="1581789" y="2064382"/>
            <a:ext cx="1152288" cy="18186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444822" y="579212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4" idx="7"/>
            <a:endCxn id="76" idx="3"/>
          </p:cNvCxnSpPr>
          <p:nvPr/>
        </p:nvCxnSpPr>
        <p:spPr>
          <a:xfrm flipV="1">
            <a:off x="1444822" y="3697123"/>
            <a:ext cx="1374341" cy="145027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330020" y="606405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906" y="-59764"/>
            <a:ext cx="5683623" cy="1143000"/>
          </a:xfrm>
        </p:spPr>
        <p:txBody>
          <a:bodyPr/>
          <a:lstStyle/>
          <a:p>
            <a:r>
              <a:rPr lang="en-US" dirty="0" smtClean="0"/>
              <a:t>Simplified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6519" y="1608486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4"/>
            <a:endCxn id="38" idx="0"/>
          </p:cNvCxnSpPr>
          <p:nvPr/>
        </p:nvCxnSpPr>
        <p:spPr>
          <a:xfrm>
            <a:off x="1114154" y="2520277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6519" y="3311175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8" idx="4"/>
            <a:endCxn id="44" idx="0"/>
          </p:cNvCxnSpPr>
          <p:nvPr/>
        </p:nvCxnSpPr>
        <p:spPr>
          <a:xfrm>
            <a:off x="1114154" y="4222966"/>
            <a:ext cx="0" cy="79089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46519" y="5013864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734077" y="720185"/>
            <a:ext cx="581001" cy="51337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734077" y="1989556"/>
            <a:ext cx="581001" cy="51337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34077" y="3258927"/>
            <a:ext cx="581001" cy="513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34077" y="4528298"/>
            <a:ext cx="581001" cy="513379"/>
          </a:xfrm>
          <a:prstGeom prst="ellipse">
            <a:avLst/>
          </a:prstGeom>
          <a:solidFill>
            <a:srgbClr val="008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734077" y="5797668"/>
            <a:ext cx="581001" cy="51337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0" idx="4"/>
            <a:endCxn id="78" idx="0"/>
          </p:cNvCxnSpPr>
          <p:nvPr/>
        </p:nvCxnSpPr>
        <p:spPr>
          <a:xfrm>
            <a:off x="3024578" y="1233564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6" idx="4"/>
            <a:endCxn id="74" idx="0"/>
          </p:cNvCxnSpPr>
          <p:nvPr/>
        </p:nvCxnSpPr>
        <p:spPr>
          <a:xfrm>
            <a:off x="3024578" y="3772306"/>
            <a:ext cx="0" cy="75599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4" idx="4"/>
            <a:endCxn id="72" idx="0"/>
          </p:cNvCxnSpPr>
          <p:nvPr/>
        </p:nvCxnSpPr>
        <p:spPr>
          <a:xfrm>
            <a:off x="3024578" y="5041677"/>
            <a:ext cx="0" cy="75599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791" y="6269145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lightDots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369215" y="6291590"/>
            <a:ext cx="1316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darkDots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37530" y="1512950"/>
            <a:ext cx="428705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purpleDot.next</a:t>
            </a:r>
            <a:r>
              <a:rPr lang="en-US" sz="2400" dirty="0" smtClean="0"/>
              <a:t> = </a:t>
            </a:r>
            <a:r>
              <a:rPr lang="en-US" sz="2400" dirty="0" err="1" smtClean="0"/>
              <a:t>lightDots.head</a:t>
            </a:r>
            <a:r>
              <a:rPr lang="en-US" sz="2400" dirty="0" smtClean="0"/>
              <a:t>;</a:t>
            </a:r>
          </a:p>
          <a:p>
            <a:r>
              <a:rPr lang="en-US" sz="2400" dirty="0" err="1"/>
              <a:t>lightDots.tail.next</a:t>
            </a:r>
            <a:r>
              <a:rPr lang="en-US" sz="2400" dirty="0"/>
              <a:t> = </a:t>
            </a:r>
            <a:r>
              <a:rPr lang="en-US" sz="2400" dirty="0" err="1"/>
              <a:t>tealDot</a:t>
            </a:r>
            <a:r>
              <a:rPr lang="en-US" sz="2400" dirty="0" smtClean="0"/>
              <a:t>;</a:t>
            </a:r>
          </a:p>
          <a:p>
            <a:endParaRPr lang="en-US" sz="4000" dirty="0" smtClean="0"/>
          </a:p>
          <a:p>
            <a:r>
              <a:rPr lang="en-US" sz="4000" dirty="0" smtClean="0"/>
              <a:t>T(n) = 2 = O(1) </a:t>
            </a:r>
            <a:endParaRPr lang="en-US" sz="4000" dirty="0"/>
          </a:p>
          <a:p>
            <a:endParaRPr lang="en-US" sz="2400" dirty="0" smtClean="0"/>
          </a:p>
        </p:txBody>
      </p:sp>
      <p:cxnSp>
        <p:nvCxnSpPr>
          <p:cNvPr id="22" name="Straight Arrow Connector 21"/>
          <p:cNvCxnSpPr>
            <a:stCxn id="78" idx="2"/>
            <a:endCxn id="19" idx="6"/>
          </p:cNvCxnSpPr>
          <p:nvPr/>
        </p:nvCxnSpPr>
        <p:spPr>
          <a:xfrm flipH="1" flipV="1">
            <a:off x="1581789" y="2064382"/>
            <a:ext cx="1152288" cy="18186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4" idx="7"/>
            <a:endCxn id="76" idx="3"/>
          </p:cNvCxnSpPr>
          <p:nvPr/>
        </p:nvCxnSpPr>
        <p:spPr>
          <a:xfrm flipV="1">
            <a:off x="1444822" y="3697123"/>
            <a:ext cx="1374341" cy="145027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330020" y="6064056"/>
            <a:ext cx="512472" cy="5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22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3217316" y="782247"/>
            <a:ext cx="520966" cy="502839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251545" y="966532"/>
            <a:ext cx="686070" cy="398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956235" y="1359647"/>
            <a:ext cx="981379" cy="190865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24118" y="253183"/>
            <a:ext cx="1195294" cy="1433853"/>
            <a:chOff x="224118" y="238242"/>
            <a:chExt cx="1195294" cy="1433853"/>
          </a:xfrm>
        </p:grpSpPr>
        <p:grpSp>
          <p:nvGrpSpPr>
            <p:cNvPr id="5" name="Group 4"/>
            <p:cNvGrpSpPr/>
            <p:nvPr/>
          </p:nvGrpSpPr>
          <p:grpSpPr>
            <a:xfrm>
              <a:off x="224118" y="238242"/>
              <a:ext cx="1195294" cy="1433853"/>
              <a:chOff x="493059" y="3286242"/>
              <a:chExt cx="1195294" cy="1433853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493059" y="3645646"/>
                <a:ext cx="1195294" cy="1074449"/>
              </a:xfrm>
              <a:prstGeom prst="roundRect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93059" y="3286242"/>
                <a:ext cx="118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lightColors</a:t>
                </a:r>
                <a:endParaRPr lang="en-US" dirty="0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338915" y="654379"/>
              <a:ext cx="9126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head</a:t>
              </a:r>
            </a:p>
            <a:p>
              <a:r>
                <a:rPr lang="en-US" sz="2800" dirty="0" smtClean="0"/>
                <a:t>tail</a:t>
              </a:r>
              <a:endParaRPr lang="en-US" sz="2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89440" y="573420"/>
            <a:ext cx="963970" cy="5571084"/>
            <a:chOff x="5445798" y="782247"/>
            <a:chExt cx="656852" cy="5571084"/>
          </a:xfrm>
        </p:grpSpPr>
        <p:grpSp>
          <p:nvGrpSpPr>
            <p:cNvPr id="6" name="Group 5"/>
            <p:cNvGrpSpPr/>
            <p:nvPr/>
          </p:nvGrpSpPr>
          <p:grpSpPr>
            <a:xfrm>
              <a:off x="5445798" y="782247"/>
              <a:ext cx="656852" cy="707887"/>
              <a:chOff x="1680624" y="782248"/>
              <a:chExt cx="656852" cy="70788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5445798" y="1998046"/>
              <a:ext cx="656852" cy="707887"/>
              <a:chOff x="1680624" y="782248"/>
              <a:chExt cx="656852" cy="707887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445798" y="3213845"/>
              <a:ext cx="656852" cy="707887"/>
              <a:chOff x="1680624" y="782248"/>
              <a:chExt cx="656852" cy="707887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445798" y="4429644"/>
              <a:ext cx="656852" cy="707887"/>
              <a:chOff x="1680624" y="782248"/>
              <a:chExt cx="656852" cy="707887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445798" y="5645444"/>
              <a:ext cx="656852" cy="707887"/>
              <a:chOff x="1680624" y="782248"/>
              <a:chExt cx="656852" cy="707887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680625" y="782248"/>
                <a:ext cx="6568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pPr algn="r"/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937614" y="791883"/>
            <a:ext cx="871326" cy="3139485"/>
            <a:chOff x="1937614" y="836706"/>
            <a:chExt cx="656851" cy="3139485"/>
          </a:xfrm>
        </p:grpSpPr>
        <p:grpSp>
          <p:nvGrpSpPr>
            <p:cNvPr id="73" name="Group 72"/>
            <p:cNvGrpSpPr/>
            <p:nvPr/>
          </p:nvGrpSpPr>
          <p:grpSpPr>
            <a:xfrm>
              <a:off x="1937614" y="836706"/>
              <a:ext cx="656851" cy="707887"/>
              <a:chOff x="1680624" y="782248"/>
              <a:chExt cx="656851" cy="70788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680625" y="782248"/>
                <a:ext cx="490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937614" y="2052505"/>
              <a:ext cx="656851" cy="707887"/>
              <a:chOff x="1680624" y="782248"/>
              <a:chExt cx="656851" cy="707887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680625" y="782248"/>
                <a:ext cx="490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937614" y="3268304"/>
              <a:ext cx="656851" cy="707887"/>
              <a:chOff x="1680624" y="782248"/>
              <a:chExt cx="656851" cy="707887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680624" y="836707"/>
                <a:ext cx="656851" cy="6534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680625" y="782248"/>
                <a:ext cx="490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dirty="0" smtClean="0"/>
                  <a:t>ata</a:t>
                </a:r>
              </a:p>
              <a:p>
                <a:r>
                  <a:rPr lang="en-US" sz="2000" dirty="0" smtClean="0"/>
                  <a:t>next</a:t>
                </a:r>
                <a:endParaRPr lang="en-US" sz="2000" dirty="0"/>
              </a:p>
            </p:txBody>
          </p:sp>
        </p:grpSp>
      </p:grpSp>
      <p:cxnSp>
        <p:nvCxnSpPr>
          <p:cNvPr id="82" name="Straight Arrow Connector 81"/>
          <p:cNvCxnSpPr/>
          <p:nvPr/>
        </p:nvCxnSpPr>
        <p:spPr>
          <a:xfrm>
            <a:off x="2588655" y="1359647"/>
            <a:ext cx="0" cy="63839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588655" y="2585082"/>
            <a:ext cx="0" cy="63839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595475" y="3845704"/>
            <a:ext cx="0" cy="63839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313658" y="4484103"/>
            <a:ext cx="554124" cy="147378"/>
            <a:chOff x="2254816" y="4843802"/>
            <a:chExt cx="703537" cy="300605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2254816" y="4843802"/>
              <a:ext cx="70353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421735" y="4991180"/>
              <a:ext cx="369698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531878" y="5138558"/>
              <a:ext cx="149413" cy="584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Oval 87"/>
          <p:cNvSpPr/>
          <p:nvPr/>
        </p:nvSpPr>
        <p:spPr>
          <a:xfrm>
            <a:off x="3217316" y="2016647"/>
            <a:ext cx="520966" cy="502839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3217316" y="3251047"/>
            <a:ext cx="520966" cy="502839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/>
          <p:cNvCxnSpPr>
            <a:endCxn id="19" idx="2"/>
          </p:cNvCxnSpPr>
          <p:nvPr/>
        </p:nvCxnSpPr>
        <p:spPr>
          <a:xfrm>
            <a:off x="2649561" y="1019133"/>
            <a:ext cx="567755" cy="1453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649561" y="2247298"/>
            <a:ext cx="567755" cy="1453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2649561" y="3487415"/>
            <a:ext cx="567755" cy="1453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7144871" y="240968"/>
            <a:ext cx="1197764" cy="1433853"/>
            <a:chOff x="224118" y="238242"/>
            <a:chExt cx="1197764" cy="1433853"/>
          </a:xfrm>
        </p:grpSpPr>
        <p:grpSp>
          <p:nvGrpSpPr>
            <p:cNvPr id="94" name="Group 93"/>
            <p:cNvGrpSpPr/>
            <p:nvPr/>
          </p:nvGrpSpPr>
          <p:grpSpPr>
            <a:xfrm>
              <a:off x="224118" y="238242"/>
              <a:ext cx="1197764" cy="1433853"/>
              <a:chOff x="493059" y="3286242"/>
              <a:chExt cx="1197764" cy="1433853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493059" y="3645646"/>
                <a:ext cx="1195294" cy="1074449"/>
              </a:xfrm>
              <a:prstGeom prst="roundRect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93059" y="3286242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darkColors</a:t>
                </a:r>
                <a:endParaRPr lang="en-US" dirty="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338915" y="654379"/>
              <a:ext cx="9126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/>
                <a:t>head</a:t>
              </a:r>
            </a:p>
            <a:p>
              <a:pPr algn="r"/>
              <a:r>
                <a:rPr lang="en-US" sz="2800" dirty="0" smtClean="0"/>
                <a:t>tail</a:t>
              </a:r>
              <a:endParaRPr lang="en-US" sz="2800" dirty="0"/>
            </a:p>
          </p:txBody>
        </p:sp>
      </p:grpSp>
      <p:sp>
        <p:nvSpPr>
          <p:cNvPr id="98" name="Oval 97"/>
          <p:cNvSpPr/>
          <p:nvPr/>
        </p:nvSpPr>
        <p:spPr>
          <a:xfrm flipH="1">
            <a:off x="4863834" y="573420"/>
            <a:ext cx="520966" cy="502839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flipH="1">
            <a:off x="4863834" y="1807820"/>
            <a:ext cx="520966" cy="502839"/>
          </a:xfrm>
          <a:prstGeom prst="ellipse">
            <a:avLst/>
          </a:prstGeom>
          <a:solidFill>
            <a:srgbClr val="660066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flipH="1">
            <a:off x="4863835" y="3012338"/>
            <a:ext cx="520966" cy="5028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>
            <a:endCxn id="98" idx="2"/>
          </p:cNvCxnSpPr>
          <p:nvPr/>
        </p:nvCxnSpPr>
        <p:spPr>
          <a:xfrm flipH="1">
            <a:off x="5384800" y="795018"/>
            <a:ext cx="756022" cy="2982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5384801" y="2053005"/>
            <a:ext cx="7560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5384801" y="3263240"/>
            <a:ext cx="7560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 flipH="1">
            <a:off x="4863834" y="5430624"/>
            <a:ext cx="520966" cy="502839"/>
          </a:xfrm>
          <a:prstGeom prst="ellipse">
            <a:avLst/>
          </a:prstGeom>
          <a:solidFill>
            <a:srgbClr val="8000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5384801" y="5675809"/>
            <a:ext cx="7560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4863834" y="4168019"/>
            <a:ext cx="1276987" cy="502839"/>
            <a:chOff x="4699483" y="4128642"/>
            <a:chExt cx="1276987" cy="502839"/>
          </a:xfrm>
        </p:grpSpPr>
        <p:sp>
          <p:nvSpPr>
            <p:cNvPr id="104" name="Oval 103"/>
            <p:cNvSpPr/>
            <p:nvPr/>
          </p:nvSpPr>
          <p:spPr>
            <a:xfrm flipH="1">
              <a:off x="4699483" y="4128642"/>
              <a:ext cx="520966" cy="502839"/>
            </a:xfrm>
            <a:prstGeom prst="ellipse">
              <a:avLst/>
            </a:prstGeom>
            <a:solidFill>
              <a:srgbClr val="008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 flipH="1">
              <a:off x="5220449" y="4409157"/>
              <a:ext cx="75602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5818399" y="5938239"/>
            <a:ext cx="554124" cy="612195"/>
            <a:chOff x="2466058" y="4171686"/>
            <a:chExt cx="554124" cy="612195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2747876" y="4171686"/>
              <a:ext cx="0" cy="46481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/>
          </p:nvGrpSpPr>
          <p:grpSpPr>
            <a:xfrm>
              <a:off x="2466058" y="4636503"/>
              <a:ext cx="554124" cy="147378"/>
              <a:chOff x="2254816" y="4843802"/>
              <a:chExt cx="703537" cy="300605"/>
            </a:xfrm>
          </p:grpSpPr>
          <p:cxnSp>
            <p:nvCxnSpPr>
              <p:cNvPr id="114" name="Straight Arrow Connector 113"/>
              <p:cNvCxnSpPr/>
              <p:nvPr/>
            </p:nvCxnSpPr>
            <p:spPr>
              <a:xfrm>
                <a:off x="2254816" y="4843802"/>
                <a:ext cx="703537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2421735" y="4991180"/>
                <a:ext cx="369698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>
                <a:off x="2531878" y="5138558"/>
                <a:ext cx="149413" cy="584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0" name="Straight Arrow Connector 119"/>
          <p:cNvCxnSpPr>
            <a:endCxn id="11" idx="3"/>
          </p:cNvCxnSpPr>
          <p:nvPr/>
        </p:nvCxnSpPr>
        <p:spPr>
          <a:xfrm flipH="1">
            <a:off x="6753409" y="947418"/>
            <a:ext cx="506259" cy="717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6753410" y="1359647"/>
            <a:ext cx="791884" cy="413142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/>
          <p:cNvGrpSpPr/>
          <p:nvPr/>
        </p:nvGrpSpPr>
        <p:grpSpPr>
          <a:xfrm>
            <a:off x="413621" y="4991205"/>
            <a:ext cx="1851611" cy="369332"/>
            <a:chOff x="443503" y="5200379"/>
            <a:chExt cx="1851611" cy="369332"/>
          </a:xfrm>
        </p:grpSpPr>
        <p:sp>
          <p:nvSpPr>
            <p:cNvPr id="126" name="Rounded Rectangle 125"/>
            <p:cNvSpPr/>
            <p:nvPr/>
          </p:nvSpPr>
          <p:spPr>
            <a:xfrm>
              <a:off x="443503" y="5217219"/>
              <a:ext cx="617320" cy="352492"/>
            </a:xfrm>
            <a:prstGeom prst="round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02810" y="5200379"/>
              <a:ext cx="1192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Linked List</a:t>
              </a:r>
              <a:endParaRPr lang="en-US" b="1" dirty="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13621" y="5568907"/>
            <a:ext cx="1986684" cy="369332"/>
            <a:chOff x="443503" y="5758622"/>
            <a:chExt cx="1986684" cy="369332"/>
          </a:xfrm>
        </p:grpSpPr>
        <p:sp>
          <p:nvSpPr>
            <p:cNvPr id="127" name="Rectangle 126"/>
            <p:cNvSpPr/>
            <p:nvPr/>
          </p:nvSpPr>
          <p:spPr>
            <a:xfrm>
              <a:off x="443503" y="5768030"/>
              <a:ext cx="659307" cy="359924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149743" y="5758622"/>
              <a:ext cx="128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Node&lt;Dot&gt;</a:t>
              </a:r>
              <a:endParaRPr lang="en-US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23069" y="6146609"/>
            <a:ext cx="1110264" cy="374865"/>
            <a:chOff x="552951" y="6355783"/>
            <a:chExt cx="1110264" cy="374865"/>
          </a:xfrm>
        </p:grpSpPr>
        <p:sp>
          <p:nvSpPr>
            <p:cNvPr id="128" name="Oval 127"/>
            <p:cNvSpPr/>
            <p:nvPr/>
          </p:nvSpPr>
          <p:spPr>
            <a:xfrm flipH="1">
              <a:off x="552951" y="6370724"/>
              <a:ext cx="403284" cy="359924"/>
            </a:xfrm>
            <a:prstGeom prst="ellipse">
              <a:avLst/>
            </a:prstGeom>
            <a:solidFill>
              <a:srgbClr val="800000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8919" y="6355783"/>
              <a:ext cx="534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Dot</a:t>
              </a:r>
              <a:endParaRPr lang="en-US" b="1" dirty="0"/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130956" y="4793430"/>
            <a:ext cx="2344054" cy="1900217"/>
          </a:xfrm>
          <a:prstGeom prst="roundRect">
            <a:avLst/>
          </a:prstGeom>
          <a:noFill/>
          <a:ln w="381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6100217" y="1122232"/>
            <a:ext cx="14942" cy="66698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6103204" y="2350537"/>
            <a:ext cx="14942" cy="66698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6106191" y="3553830"/>
            <a:ext cx="14942" cy="66698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6091250" y="4769630"/>
            <a:ext cx="14942" cy="66698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85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Recursion to compute Fibonacci numbers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932097"/>
            <a:ext cx="8229600" cy="1925903"/>
          </a:xfrm>
        </p:spPr>
        <p:txBody>
          <a:bodyPr/>
          <a:lstStyle/>
          <a:p>
            <a:r>
              <a:rPr lang="en-US" dirty="0" smtClean="0"/>
              <a:t>Looks innocent</a:t>
            </a:r>
          </a:p>
          <a:p>
            <a:r>
              <a:rPr lang="en-US" dirty="0" smtClean="0"/>
              <a:t>You’ll see in lab why it’s evil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2555" y="1769282"/>
            <a:ext cx="6833722" cy="3046988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private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computeFibRecurse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n)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{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if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(n &lt;= 2)</a:t>
            </a:r>
          </a:p>
          <a:p>
            <a:r>
              <a:rPr lang="is-I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is-I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 </a:t>
            </a:r>
            <a:r>
              <a:rPr lang="is-IS" sz="2400" dirty="0">
                <a:solidFill>
                  <a:srgbClr val="0000FF"/>
                </a:solidFill>
                <a:latin typeface="Courier"/>
                <a:cs typeface="Courier"/>
              </a:rPr>
              <a:t>1;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	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return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computeFibRecurse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(n-2) + </a:t>
            </a:r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  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computeFibRecurse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(n-1)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4793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7059" y="326776"/>
            <a:ext cx="7306235" cy="2739211"/>
          </a:xfrm>
          <a:prstGeom prst="rect">
            <a:avLst/>
          </a:prstGeom>
          <a:ln w="28575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node = new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T&gt;(data);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node.next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head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(tail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953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7059" y="326776"/>
            <a:ext cx="7306235" cy="2739211"/>
          </a:xfrm>
          <a:prstGeom prst="rect">
            <a:avLst/>
          </a:prstGeom>
          <a:ln w="28575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node = new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T&gt;(data);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node.next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head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(tail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2674462" y="3425998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3" idx="6"/>
            <a:endCxn id="5" idx="2"/>
          </p:cNvCxnSpPr>
          <p:nvPr/>
        </p:nvCxnSpPr>
        <p:spPr>
          <a:xfrm>
            <a:off x="3609732" y="3881894"/>
            <a:ext cx="13806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990353" y="3425998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6"/>
            <a:endCxn id="7" idx="2"/>
          </p:cNvCxnSpPr>
          <p:nvPr/>
        </p:nvCxnSpPr>
        <p:spPr>
          <a:xfrm flipV="1">
            <a:off x="5925623" y="3870816"/>
            <a:ext cx="1380621" cy="110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306244" y="3414920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5"/>
          </p:cNvCxnSpPr>
          <p:nvPr/>
        </p:nvCxnSpPr>
        <p:spPr>
          <a:xfrm>
            <a:off x="8104547" y="4193182"/>
            <a:ext cx="630026" cy="60293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182463" y="4482353"/>
            <a:ext cx="1" cy="956235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258212" y="4193182"/>
            <a:ext cx="3048032" cy="172352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13504" y="5109882"/>
            <a:ext cx="1837765" cy="1077218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 head</a:t>
            </a:r>
          </a:p>
          <a:p>
            <a:r>
              <a:rPr lang="en-US" sz="3200" dirty="0" smtClean="0">
                <a:latin typeface="Courier"/>
                <a:cs typeface="Courier"/>
              </a:rPr>
              <a:t> tail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55804" y="4964941"/>
            <a:ext cx="935270" cy="911791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7"/>
          </p:cNvCxnSpPr>
          <p:nvPr/>
        </p:nvCxnSpPr>
        <p:spPr>
          <a:xfrm flipV="1">
            <a:off x="1354107" y="4193182"/>
            <a:ext cx="1320355" cy="90528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520956" y="5438588"/>
            <a:ext cx="1646559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62802" y="1681808"/>
            <a:ext cx="2022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// ???</a:t>
            </a:r>
            <a:endParaRPr lang="en-US" sz="6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7059" y="326776"/>
            <a:ext cx="7306235" cy="2739211"/>
          </a:xfrm>
          <a:prstGeom prst="rect">
            <a:avLst/>
          </a:prstGeom>
          <a:ln w="38100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insertAtHead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Node&lt;T&gt;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node = new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Node&lt;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T&gt;(data);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node.next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head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(tail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58212" y="5438588"/>
            <a:ext cx="883619" cy="47812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58212" y="5916708"/>
            <a:ext cx="657435" cy="44823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28445" y="5109882"/>
            <a:ext cx="1837765" cy="1077218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 head</a:t>
            </a:r>
          </a:p>
          <a:p>
            <a:r>
              <a:rPr lang="en-US" sz="3200" dirty="0" smtClean="0">
                <a:latin typeface="Courier"/>
                <a:cs typeface="Courier"/>
              </a:rPr>
              <a:t> tail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55804" y="4964941"/>
            <a:ext cx="935270" cy="911791"/>
          </a:xfrm>
          <a:prstGeom prst="ellipse">
            <a:avLst/>
          </a:prstGeom>
          <a:solidFill>
            <a:srgbClr val="0000FF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62802" y="1681808"/>
            <a:ext cx="779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// 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41831" y="1759503"/>
            <a:ext cx="1941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In case</a:t>
            </a:r>
          </a:p>
          <a:p>
            <a:r>
              <a:rPr lang="en-US" sz="2800" dirty="0">
                <a:solidFill>
                  <a:srgbClr val="0000FF"/>
                </a:solidFill>
              </a:rPr>
              <a:t>l</a:t>
            </a:r>
            <a:r>
              <a:rPr lang="en-US" sz="2800" dirty="0" smtClean="0">
                <a:solidFill>
                  <a:srgbClr val="0000FF"/>
                </a:solidFill>
              </a:rPr>
              <a:t>ist is empty 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20" name="Straight Arrow Connector 19"/>
          <p:cNvCxnSpPr>
            <a:stCxn id="12" idx="5"/>
          </p:cNvCxnSpPr>
          <p:nvPr/>
        </p:nvCxnSpPr>
        <p:spPr>
          <a:xfrm>
            <a:off x="1354107" y="5743203"/>
            <a:ext cx="528481" cy="62173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91074" y="5438588"/>
            <a:ext cx="1736220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491074" y="5590988"/>
            <a:ext cx="1736220" cy="32572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27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764" y="117598"/>
            <a:ext cx="7306235" cy="3046988"/>
          </a:xfrm>
          <a:prstGeom prst="rect">
            <a:avLst/>
          </a:prstGeom>
          <a:ln w="38100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appendAtTail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Node&lt;T&gt; node = new Node&lt;T&gt;(data);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if (tail !=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tail.next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node;  // not empty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head = node;       // empty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2719285" y="3754700"/>
            <a:ext cx="935270" cy="911791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3" idx="6"/>
            <a:endCxn id="5" idx="2"/>
          </p:cNvCxnSpPr>
          <p:nvPr/>
        </p:nvCxnSpPr>
        <p:spPr>
          <a:xfrm>
            <a:off x="3654555" y="4210596"/>
            <a:ext cx="138062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035176" y="3754700"/>
            <a:ext cx="935270" cy="911791"/>
          </a:xfrm>
          <a:prstGeom prst="ellipse">
            <a:avLst/>
          </a:prstGeom>
          <a:solidFill>
            <a:srgbClr val="FF6600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6"/>
            <a:endCxn id="7" idx="2"/>
          </p:cNvCxnSpPr>
          <p:nvPr/>
        </p:nvCxnSpPr>
        <p:spPr>
          <a:xfrm flipV="1">
            <a:off x="5970446" y="4199518"/>
            <a:ext cx="1380621" cy="1107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351067" y="3743622"/>
            <a:ext cx="935270" cy="911791"/>
          </a:xfrm>
          <a:prstGeom prst="ellipse">
            <a:avLst/>
          </a:prstGeom>
          <a:solidFill>
            <a:srgbClr val="CCFFCC"/>
          </a:solidFill>
          <a:ln w="28575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5"/>
          </p:cNvCxnSpPr>
          <p:nvPr/>
        </p:nvCxnSpPr>
        <p:spPr>
          <a:xfrm>
            <a:off x="8149370" y="4521884"/>
            <a:ext cx="630026" cy="60293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58327" y="5438584"/>
            <a:ext cx="1837765" cy="1077218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 head</a:t>
            </a:r>
          </a:p>
          <a:p>
            <a:r>
              <a:rPr lang="en-US" sz="3200" dirty="0" smtClean="0">
                <a:latin typeface="Courier"/>
                <a:cs typeface="Courier"/>
              </a:rPr>
              <a:t> tail</a:t>
            </a:r>
            <a:endParaRPr lang="en-US" sz="3200" dirty="0">
              <a:latin typeface="Courier"/>
              <a:cs typeface="Courier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152588" y="4681432"/>
            <a:ext cx="34332" cy="107092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3"/>
          </p:cNvCxnSpPr>
          <p:nvPr/>
        </p:nvCxnSpPr>
        <p:spPr>
          <a:xfrm flipV="1">
            <a:off x="4377766" y="4521884"/>
            <a:ext cx="3110268" cy="172352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747323" y="5457992"/>
            <a:ext cx="1276089" cy="1057810"/>
            <a:chOff x="6747323" y="5457992"/>
            <a:chExt cx="1276089" cy="1057810"/>
          </a:xfrm>
        </p:grpSpPr>
        <p:sp>
          <p:nvSpPr>
            <p:cNvPr id="12" name="Oval 11"/>
            <p:cNvSpPr/>
            <p:nvPr/>
          </p:nvSpPr>
          <p:spPr>
            <a:xfrm>
              <a:off x="6747323" y="5457992"/>
              <a:ext cx="935270" cy="911791"/>
            </a:xfrm>
            <a:prstGeom prst="ellipse">
              <a:avLst/>
            </a:prstGeom>
            <a:solidFill>
              <a:srgbClr val="0000FF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7682593" y="6186377"/>
              <a:ext cx="340819" cy="32942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 flipH="1">
            <a:off x="7428270" y="4685295"/>
            <a:ext cx="330668" cy="78317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2" idx="2"/>
          </p:cNvCxnSpPr>
          <p:nvPr/>
        </p:nvCxnSpPr>
        <p:spPr>
          <a:xfrm flipV="1">
            <a:off x="4377766" y="5913888"/>
            <a:ext cx="2369557" cy="36157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4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764" y="117598"/>
            <a:ext cx="7306235" cy="3046988"/>
          </a:xfrm>
          <a:prstGeom prst="rect">
            <a:avLst/>
          </a:prstGeom>
          <a:ln w="38100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void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appendAtTail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(T data)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Node&lt;T&gt; node = new Node&lt;T&gt;(data);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if (tail !=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tail.next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= node;  // not empty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else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head = node;       // empty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tail = node;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8327" y="5438584"/>
            <a:ext cx="1837765" cy="1077218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 head</a:t>
            </a:r>
          </a:p>
          <a:p>
            <a:r>
              <a:rPr lang="en-US" sz="3200" dirty="0" smtClean="0">
                <a:latin typeface="Courier"/>
                <a:cs typeface="Courier"/>
              </a:rPr>
              <a:t> tail</a:t>
            </a:r>
            <a:endParaRPr lang="en-US" sz="3200" dirty="0">
              <a:latin typeface="Courier"/>
              <a:cs typeface="Courier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77766" y="5752354"/>
            <a:ext cx="1045881" cy="434023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747323" y="5457992"/>
            <a:ext cx="1276089" cy="1057810"/>
            <a:chOff x="6747323" y="5457992"/>
            <a:chExt cx="1276089" cy="1057810"/>
          </a:xfrm>
        </p:grpSpPr>
        <p:sp>
          <p:nvSpPr>
            <p:cNvPr id="12" name="Oval 11"/>
            <p:cNvSpPr/>
            <p:nvPr/>
          </p:nvSpPr>
          <p:spPr>
            <a:xfrm>
              <a:off x="6747323" y="5457992"/>
              <a:ext cx="935270" cy="911791"/>
            </a:xfrm>
            <a:prstGeom prst="ellipse">
              <a:avLst/>
            </a:prstGeom>
            <a:solidFill>
              <a:srgbClr val="0000FF"/>
            </a:solidFill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7682593" y="6186377"/>
              <a:ext cx="340819" cy="32942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/>
          <p:cNvCxnSpPr/>
          <p:nvPr/>
        </p:nvCxnSpPr>
        <p:spPr>
          <a:xfrm>
            <a:off x="4377766" y="6275468"/>
            <a:ext cx="836705" cy="37335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4377766" y="5752354"/>
            <a:ext cx="2369557" cy="161534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377766" y="6186377"/>
            <a:ext cx="2369557" cy="8909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82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65412" y="1116724"/>
            <a:ext cx="6828118" cy="4524315"/>
          </a:xfrm>
          <a:prstGeom prst="rect">
            <a:avLst/>
          </a:prstGeom>
          <a:ln w="57150" cmpd="sng">
            <a:solidFill>
              <a:srgbClr val="00009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public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size()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if (head == null)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return 0;				// empty</a:t>
            </a:r>
          </a:p>
          <a:p>
            <a:endParaRPr lang="en-US" sz="2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n = 0;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Node&lt;T&gt; node = head;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while (node != null) {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n++;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   node = </a:t>
            </a:r>
            <a:r>
              <a:rPr lang="en-US" sz="2400" dirty="0" err="1" smtClean="0">
                <a:solidFill>
                  <a:srgbClr val="0000FF"/>
                </a:solidFill>
                <a:latin typeface="Courier"/>
                <a:cs typeface="Courier"/>
              </a:rPr>
              <a:t>node.next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return n;</a:t>
            </a:r>
          </a:p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}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1464234" y="1538940"/>
            <a:ext cx="5573059" cy="791883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04345" y="1060543"/>
            <a:ext cx="2714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Is this necessary?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0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linked list 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the picture.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 for the vanilla case.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return from your method, does linked list still have integrity?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Think of all possible corner cases.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 for all corner cases that need special handling.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vanilla case.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all corner cases, especially empty list.</a:t>
            </a:r>
          </a:p>
        </p:txBody>
      </p:sp>
      <p:sp>
        <p:nvSpPr>
          <p:cNvPr id="2" name="4-Point Star 1"/>
          <p:cNvSpPr/>
          <p:nvPr/>
        </p:nvSpPr>
        <p:spPr>
          <a:xfrm>
            <a:off x="3909138" y="1550715"/>
            <a:ext cx="857701" cy="692673"/>
          </a:xfrm>
          <a:prstGeom prst="star4">
            <a:avLst/>
          </a:prstGeom>
          <a:solidFill>
            <a:srgbClr val="FFFF00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-Point Star 4"/>
          <p:cNvSpPr/>
          <p:nvPr/>
        </p:nvSpPr>
        <p:spPr>
          <a:xfrm>
            <a:off x="5018203" y="2049451"/>
            <a:ext cx="857701" cy="692673"/>
          </a:xfrm>
          <a:prstGeom prst="star4">
            <a:avLst/>
          </a:prstGeom>
          <a:solidFill>
            <a:srgbClr val="FFFF00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4-Point Star 5"/>
          <p:cNvSpPr/>
          <p:nvPr/>
        </p:nvSpPr>
        <p:spPr>
          <a:xfrm>
            <a:off x="6403722" y="3451637"/>
            <a:ext cx="857701" cy="692673"/>
          </a:xfrm>
          <a:prstGeom prst="star4">
            <a:avLst/>
          </a:prstGeom>
          <a:solidFill>
            <a:srgbClr val="FFFF00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/>
          <p:cNvSpPr/>
          <p:nvPr/>
        </p:nvSpPr>
        <p:spPr>
          <a:xfrm>
            <a:off x="7677731" y="3950373"/>
            <a:ext cx="857701" cy="692673"/>
          </a:xfrm>
          <a:prstGeom prst="star4">
            <a:avLst/>
          </a:prstGeom>
          <a:solidFill>
            <a:srgbClr val="FFFF00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8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Backtracking: Recursion for finding best solution(s)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60" y="1791912"/>
            <a:ext cx="3652059" cy="1986807"/>
          </a:xfrm>
        </p:spPr>
        <p:txBody>
          <a:bodyPr>
            <a:noAutofit/>
          </a:bodyPr>
          <a:lstStyle/>
          <a:p>
            <a:r>
              <a:rPr lang="en-US" dirty="0" smtClean="0"/>
              <a:t>Games</a:t>
            </a:r>
          </a:p>
          <a:p>
            <a:r>
              <a:rPr lang="en-US" dirty="0" smtClean="0"/>
              <a:t>Puzzles</a:t>
            </a:r>
          </a:p>
          <a:p>
            <a:r>
              <a:rPr lang="en-US" dirty="0" smtClean="0"/>
              <a:t>Navigation</a:t>
            </a:r>
          </a:p>
          <a:p>
            <a:r>
              <a:rPr lang="en-US" dirty="0" smtClean="0"/>
              <a:t>Cosmology</a:t>
            </a:r>
            <a:endParaRPr lang="en-US" dirty="0"/>
          </a:p>
        </p:txBody>
      </p:sp>
      <p:pic>
        <p:nvPicPr>
          <p:cNvPr id="4" name="Picture 3" descr="sudoku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49" y="1222128"/>
            <a:ext cx="2236351" cy="2675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960790" y="3827177"/>
            <a:ext cx="1105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Conceptis.com</a:t>
            </a:r>
            <a:endParaRPr lang="en-US" sz="1200" dirty="0"/>
          </a:p>
        </p:txBody>
      </p:sp>
      <p:pic>
        <p:nvPicPr>
          <p:cNvPr id="6" name="Picture 5" descr="maz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69156"/>
            <a:ext cx="3371865" cy="189667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Wang-Runan-Tri-Nation-Pair-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37" y="1809229"/>
            <a:ext cx="3553153" cy="208862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cosmologu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66" y="4401080"/>
            <a:ext cx="3663294" cy="20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3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4344</Words>
  <Application>Microsoft Macintosh PowerPoint</Application>
  <PresentationFormat>On-screen Show (4:3)</PresentationFormat>
  <Paragraphs>927</Paragraphs>
  <Slides>86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CS 123B Spring 2017 Midterm 1 Review</vt:lpstr>
      <vt:lpstr>PowerPoint Presentation</vt:lpstr>
      <vt:lpstr>PowerPoint Presentation</vt:lpstr>
      <vt:lpstr>Midterm Rules</vt:lpstr>
      <vt:lpstr>CS 46B: Data Structures Module 5: Midterm 1 &amp; Recursion</vt:lpstr>
      <vt:lpstr>Recursion: When a method calls itself</vt:lpstr>
      <vt:lpstr>When not to use recursion</vt:lpstr>
      <vt:lpstr>Recursion to compute Fibonacci numbers</vt:lpstr>
      <vt:lpstr>Backtracking: Recursion for finding best solution(s)</vt:lpstr>
      <vt:lpstr>Backtracking example: 8 queens</vt:lpstr>
      <vt:lpstr>Simplified example: 4 queens</vt:lpstr>
      <vt:lpstr>The hard way (“Brute-force solution”)</vt:lpstr>
      <vt:lpstr>The hard way (“Brute-force solution”)</vt:lpstr>
      <vt:lpstr>Backtracking needs to:</vt:lpstr>
      <vt:lpstr>Backtracking: pseudocode</vt:lpstr>
      <vt:lpstr>Backtracking: real code</vt:lpstr>
      <vt:lpstr>You might implement the constants like this:</vt:lpstr>
      <vt:lpstr>You might implement the constants like this:</vt:lpstr>
      <vt:lpstr>CS 46B: Data Structures Sorting and Searching</vt:lpstr>
      <vt:lpstr>Sorting Arrays of Numbers</vt:lpstr>
      <vt:lpstr>Sorting Algorithms</vt:lpstr>
      <vt:lpstr>Selection Sort</vt:lpstr>
      <vt:lpstr>PowerPoint Presentation</vt:lpstr>
      <vt:lpstr>PowerPoint Presentation</vt:lpstr>
      <vt:lpstr>Selection Sort is O(n^2)</vt:lpstr>
      <vt:lpstr>Complexity Analysis</vt:lpstr>
      <vt:lpstr>Complexity Analysis</vt:lpstr>
      <vt:lpstr>Complexity and Big O</vt:lpstr>
      <vt:lpstr>For any algorithm:</vt:lpstr>
      <vt:lpstr>Big-Oh practice</vt:lpstr>
      <vt:lpstr>Big-Oh practice</vt:lpstr>
      <vt:lpstr>More on complexity</vt:lpstr>
      <vt:lpstr>PowerPoint Presentation</vt:lpstr>
      <vt:lpstr>Actually, ignore the data processing and just look at the loop</vt:lpstr>
      <vt:lpstr>Nested loops</vt:lpstr>
      <vt:lpstr>Nested loops</vt:lpstr>
      <vt:lpstr>Nested loops</vt:lpstr>
      <vt:lpstr>Nested loops</vt:lpstr>
      <vt:lpstr>Merge Sort</vt:lpstr>
      <vt:lpstr>Merge Sort</vt:lpstr>
      <vt:lpstr>Eventually</vt:lpstr>
      <vt:lpstr>Complexity of Merge Sort</vt:lpstr>
      <vt:lpstr>How long does it take to sort 180 exam papers?</vt:lpstr>
      <vt:lpstr>Searching a sorted array</vt:lpstr>
      <vt:lpstr>Complexity of linear search in a sorted array</vt:lpstr>
      <vt:lpstr>CS 46B: Data Structures Boxing/Unboxing</vt:lpstr>
      <vt:lpstr>Java has a wrapper class for all 8 primitive types</vt:lpstr>
      <vt:lpstr>Boxing: Where a wrapper is expected, a primitive is accepted</vt:lpstr>
      <vt:lpstr>Unboxing: Where a primitive  is expected, a wrapper is accepted</vt:lpstr>
      <vt:lpstr>Chars and other primitives aren’t objects</vt:lpstr>
      <vt:lpstr>CS 46B: Data Structures Collections</vt:lpstr>
      <vt:lpstr>Interfaces review</vt:lpstr>
      <vt:lpstr>Interfaces review:  class Parrot implements Flier</vt:lpstr>
      <vt:lpstr>PowerPoint Presentation</vt:lpstr>
      <vt:lpstr>Map: A set where every member is associated with another object</vt:lpstr>
      <vt:lpstr>Map: Keys are unique, values don’t have to be</vt:lpstr>
      <vt:lpstr>Using a tree map</vt:lpstr>
      <vt:lpstr>Using a tree map</vt:lpstr>
      <vt:lpstr>Tree map traversal order: sorted keys</vt:lpstr>
      <vt:lpstr>java.util.Stack&lt;T&gt;: pushing &amp; popping </vt:lpstr>
      <vt:lpstr>The call stack isn’t just for return addresses</vt:lpstr>
      <vt:lpstr>Sets and maps: Best practice</vt:lpstr>
      <vt:lpstr>More best practice</vt:lpstr>
      <vt:lpstr>Best Practice</vt:lpstr>
      <vt:lpstr>CS 46B: Data Structures Graphs</vt:lpstr>
      <vt:lpstr>CS 46B Definition</vt:lpstr>
      <vt:lpstr>CS 46B Definition</vt:lpstr>
      <vt:lpstr>In code</vt:lpstr>
      <vt:lpstr>That isn’t great O-O design</vt:lpstr>
      <vt:lpstr>Best Practice</vt:lpstr>
      <vt:lpstr>Now Node is generic, like HashSet</vt:lpstr>
      <vt:lpstr>Special Directed Graphs: Linked Lists</vt:lpstr>
      <vt:lpstr>Implementing Linked List</vt:lpstr>
      <vt:lpstr>With a Linked List</vt:lpstr>
      <vt:lpstr>Simplified</vt:lpstr>
      <vt:lpstr>Simplified</vt:lpstr>
      <vt:lpstr>Simplified</vt:lpstr>
      <vt:lpstr>Simplified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write linked list methods</vt:lpstr>
    </vt:vector>
  </TitlesOfParts>
  <Company>Philip Heller Associates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123B Spring 2017 Midterm 1 Review</dc:title>
  <dc:creator>Philip Heller</dc:creator>
  <cp:lastModifiedBy>Philip Heller</cp:lastModifiedBy>
  <cp:revision>11</cp:revision>
  <dcterms:created xsi:type="dcterms:W3CDTF">2017-04-08T00:48:19Z</dcterms:created>
  <dcterms:modified xsi:type="dcterms:W3CDTF">2017-04-10T21:11:25Z</dcterms:modified>
</cp:coreProperties>
</file>